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83" r:id="rId9"/>
    <p:sldId id="362" r:id="rId10"/>
    <p:sldId id="363" r:id="rId11"/>
    <p:sldId id="386" r:id="rId12"/>
    <p:sldId id="385" r:id="rId13"/>
    <p:sldId id="384" r:id="rId14"/>
    <p:sldId id="364" r:id="rId15"/>
    <p:sldId id="365" r:id="rId16"/>
    <p:sldId id="368" r:id="rId17"/>
    <p:sldId id="369" r:id="rId18"/>
    <p:sldId id="370" r:id="rId19"/>
    <p:sldId id="371" r:id="rId20"/>
    <p:sldId id="372" r:id="rId21"/>
    <p:sldId id="366" r:id="rId22"/>
    <p:sldId id="367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7" r:id="rId32"/>
    <p:sldId id="381" r:id="rId33"/>
    <p:sldId id="382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397" r:id="rId52"/>
    <p:sldId id="398" r:id="rId53"/>
    <p:sldId id="399" r:id="rId54"/>
    <p:sldId id="408" r:id="rId55"/>
    <p:sldId id="409" r:id="rId56"/>
    <p:sldId id="410" r:id="rId57"/>
    <p:sldId id="413" r:id="rId58"/>
    <p:sldId id="411" r:id="rId59"/>
    <p:sldId id="414" r:id="rId60"/>
    <p:sldId id="415" r:id="rId61"/>
    <p:sldId id="412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9" r:id="rId74"/>
    <p:sldId id="427" r:id="rId75"/>
    <p:sldId id="430" r:id="rId76"/>
    <p:sldId id="428" r:id="rId77"/>
    <p:sldId id="433" r:id="rId78"/>
    <p:sldId id="434" r:id="rId79"/>
    <p:sldId id="435" r:id="rId80"/>
    <p:sldId id="436" r:id="rId81"/>
    <p:sldId id="431" r:id="rId82"/>
    <p:sldId id="432" r:id="rId83"/>
    <p:sldId id="437" r:id="rId84"/>
    <p:sldId id="438" r:id="rId85"/>
    <p:sldId id="441" r:id="rId86"/>
    <p:sldId id="442" r:id="rId87"/>
    <p:sldId id="443" r:id="rId88"/>
    <p:sldId id="444" r:id="rId89"/>
    <p:sldId id="445" r:id="rId90"/>
    <p:sldId id="446" r:id="rId91"/>
    <p:sldId id="440" r:id="rId92"/>
    <p:sldId id="447" r:id="rId93"/>
    <p:sldId id="448" r:id="rId94"/>
    <p:sldId id="449" r:id="rId95"/>
    <p:sldId id="450" r:id="rId96"/>
    <p:sldId id="451" r:id="rId97"/>
    <p:sldId id="454" r:id="rId98"/>
    <p:sldId id="452" r:id="rId99"/>
    <p:sldId id="453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 DW" initials="DD" lastIdx="1" clrIdx="0">
    <p:extLst>
      <p:ext uri="{19B8F6BF-5375-455C-9EA6-DF929625EA0E}">
        <p15:presenceInfo xmlns:p15="http://schemas.microsoft.com/office/powerpoint/2012/main" userId="33a222649f036a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C0BBC-979E-471E-A1A1-27BB3B2B1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11BD0C-CEE3-4F16-9393-5EB19C700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10BE-36DB-4B79-B2F3-DDEC4255C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EE978-F50B-483A-BD2E-1F8D3226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2128A-4D1C-456E-9028-28D00E68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6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52729-3BBB-44BA-9A3D-2303BF8D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AF2B26-C83A-4FE2-BD1B-92BA051E4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5EF1-940E-4A2C-9FB7-CFAA48B0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5EB6D-0024-48B0-A54D-0A6AFBDD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319E6-8BDC-4222-9EAD-D2164A1C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959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754F94-5E0F-44E3-9E1E-28AD8D23D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1D9C8D-FA20-40D8-B906-0C5AF08DC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13232C-CAAC-480C-9B9D-52A40BB9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941F2-2A72-4791-9D8C-634E8850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1ED03-AA66-44CD-BC70-90462607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20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5884F-480F-45AA-B717-D19A889F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754FB-5281-4518-9646-7F9CB4CDB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0E18D-4286-4592-9CB0-CAA53C55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AE6D5-3274-4060-ACFD-07CD513B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4092A-6AF6-46DE-8E8D-F9F222B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7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26A4A-C8DE-4495-B8A0-31C6F3F6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7C5D1-631A-4CA7-9C89-F8DC10C97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2E6E9-2499-4872-B0DF-0B593305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2AD36-B78C-45DE-8DB1-8163BECB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254DE-E73E-45F3-A3FD-B6D65205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E008E-7AD0-446C-873C-1AAEBE5C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618E4-B189-4AD2-82AE-3BE9507E2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0B3DAA-040C-4B1A-AA84-80312A7C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6DB932-1E2A-4AA9-82C9-BB0D32BD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2CDE8-6C21-4256-9212-B72958E6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C2EF9E-904F-41BF-BD6E-FA467461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9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D6907-1A75-42C6-808C-A09CFB4C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835F7-1436-49AD-ADF6-C33D7D6F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C024AC-D4E1-43A5-8F4C-7879EED03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50D2A6-6991-49A9-8A6C-28936827F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2FE32F-CFA1-4EC4-8F6B-8F4AD5F15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932738-C1DC-4C0B-9B7D-91666FD0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379B8F-6168-47DA-8C09-86AD7AD4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BA300F-6336-43A9-B927-1D45939B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96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D97F7-111C-46C6-8598-678B7A72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E122AE-F433-4957-A694-15C3CAAA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1AA457-3E32-431C-AD47-F5B86828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4D9D-9B48-44DE-9315-FEDD6D510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15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7DE037-4C50-4BDA-BED0-97EE2F8B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B656E6-CD1B-4B9C-B7F6-3EBD4EAC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D7158-85B0-4EB6-9E13-8D2B51A7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0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1832-3D79-4224-8915-9F507220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1BD56-C28D-4D22-B695-BA7F3FBB3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0C6591-78F9-46A0-8867-DFF5AE12F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280B8-AE34-4BFE-AC31-F09E55CE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F0564-791A-4929-8BDC-298AF11C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B6DF46-5927-4FC7-AFA8-5283D4CA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2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A3010-A35B-4388-AC1A-E14D6C3A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014A5A-4950-47C6-B890-C7E38E17F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C20E9A-7E65-4956-8721-879C6B2C1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BF14-8C7A-4C28-9699-5FB3A628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61DE6-201A-4893-A9AC-68CE4302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E2CD8-F2E2-4A48-BB11-37A59E5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1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6EA67C-AA85-4004-8588-A069AE47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9C7961-BAA4-4C7B-8A05-C9831226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D6EFE-2EF9-41BA-A6A9-C209CB7B7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E8C75-54C4-4C7D-BC35-797E0B944DA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81FE8-8EA8-4097-862E-517AC42F5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34120-198A-4D1E-BAC5-E8E7F7DDE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9696E-FD64-40FD-9597-4713CAF47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1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govframe.go.kr/home/sub.do?menuNo=6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home/myTime.jsp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E%90%EB%B0%94_%EC%84%9C%EB%B8%94%EB%A6%B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65089B-F8C5-47EE-A7E1-7CAAD0CBD537}"/>
              </a:ext>
            </a:extLst>
          </p:cNvPr>
          <p:cNvSpPr/>
          <p:nvPr/>
        </p:nvSpPr>
        <p:spPr>
          <a:xfrm>
            <a:off x="0" y="-1"/>
            <a:ext cx="12192000" cy="338770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</a:rPr>
              <a:t>eGovFrame . </a:t>
            </a:r>
          </a:p>
          <a:p>
            <a:pPr algn="ctr"/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</a:rPr>
              <a:t>전자정부 표준프레임워크를 활용한 </a:t>
            </a:r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</a:rPr>
              <a:t>Web 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</a:rPr>
              <a:t>개발</a:t>
            </a:r>
            <a:endParaRPr lang="en-US" altLang="ko-KR" sz="4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DD57E6-8129-F9E7-4E95-94BDA39F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7709"/>
            <a:ext cx="12192000" cy="34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39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3A33-3E44-957A-BBD7-B23494B6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4FF47A-DD15-1BCE-795A-3850C10E840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39657A-A07E-416F-A55E-A3F1595A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842814"/>
            <a:ext cx="7390427" cy="23615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9529BD-211C-4672-9982-895FC2AD4399}"/>
              </a:ext>
            </a:extLst>
          </p:cNvPr>
          <p:cNvSpPr/>
          <p:nvPr/>
        </p:nvSpPr>
        <p:spPr>
          <a:xfrm>
            <a:off x="5022112" y="2753833"/>
            <a:ext cx="3505200" cy="1807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B4966C-F652-43F6-84EF-924FF977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95" y="3429000"/>
            <a:ext cx="7390427" cy="23164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8370BF4-0093-430D-82E8-843CCCEE7AF7}"/>
              </a:ext>
            </a:extLst>
          </p:cNvPr>
          <p:cNvSpPr/>
          <p:nvPr/>
        </p:nvSpPr>
        <p:spPr>
          <a:xfrm>
            <a:off x="5291470" y="4267201"/>
            <a:ext cx="545804" cy="2303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75D79A7-8F00-4153-AAC7-CA25689FCFD8}"/>
              </a:ext>
            </a:extLst>
          </p:cNvPr>
          <p:cNvCxnSpPr>
            <a:cxnSpLocks/>
          </p:cNvCxnSpPr>
          <p:nvPr/>
        </p:nvCxnSpPr>
        <p:spPr>
          <a:xfrm flipV="1">
            <a:off x="5384800" y="5059680"/>
            <a:ext cx="0" cy="21336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F36D4D-CEA2-4AF3-BD7F-315AAC6CD350}"/>
              </a:ext>
            </a:extLst>
          </p:cNvPr>
          <p:cNvSpPr txBox="1"/>
          <p:nvPr/>
        </p:nvSpPr>
        <p:spPr>
          <a:xfrm>
            <a:off x="5112930" y="53168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A0DFB"/>
                </a:solidFill>
              </a:rPr>
              <a:t>추가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CC38F4-62A5-480D-B271-BB8344C19959}"/>
              </a:ext>
            </a:extLst>
          </p:cNvPr>
          <p:cNvCxnSpPr>
            <a:cxnSpLocks/>
          </p:cNvCxnSpPr>
          <p:nvPr/>
        </p:nvCxnSpPr>
        <p:spPr>
          <a:xfrm flipH="1">
            <a:off x="6452249" y="4497572"/>
            <a:ext cx="192391" cy="26400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496675-C55B-4C5C-966A-BCD747EDEFFF}"/>
              </a:ext>
            </a:extLst>
          </p:cNvPr>
          <p:cNvSpPr txBox="1"/>
          <p:nvPr/>
        </p:nvSpPr>
        <p:spPr>
          <a:xfrm>
            <a:off x="6556153" y="4228497"/>
            <a:ext cx="833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A0DFB"/>
                </a:solidFill>
              </a:rPr>
              <a:t>Remove</a:t>
            </a:r>
            <a:endParaRPr lang="ko-KR" altLang="en-US" sz="1400" dirty="0">
              <a:solidFill>
                <a:srgbClr val="3A0DFB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82B759-2808-4A5B-83DE-84A89CC3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13" y="892674"/>
            <a:ext cx="4112596" cy="48530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F9B4FF-0183-4835-B01E-6706615D8738}"/>
              </a:ext>
            </a:extLst>
          </p:cNvPr>
          <p:cNvSpPr/>
          <p:nvPr/>
        </p:nvSpPr>
        <p:spPr>
          <a:xfrm>
            <a:off x="3790389" y="1742042"/>
            <a:ext cx="180754" cy="281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168995-834F-4385-95FB-BDEAB6727B86}"/>
              </a:ext>
            </a:extLst>
          </p:cNvPr>
          <p:cNvCxnSpPr/>
          <p:nvPr/>
        </p:nvCxnSpPr>
        <p:spPr>
          <a:xfrm flipH="1">
            <a:off x="1452880" y="1645920"/>
            <a:ext cx="193040" cy="11176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6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3A33-3E44-957A-BBD7-B23494B6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4FF47A-DD15-1BCE-795A-3850C10E840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07956-62F9-46D8-A9A4-7138031F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15" y="918510"/>
            <a:ext cx="8354591" cy="300079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2A6F6D-6FA7-45D9-9A5A-325A712F94A8}"/>
              </a:ext>
            </a:extLst>
          </p:cNvPr>
          <p:cNvSpPr/>
          <p:nvPr/>
        </p:nvSpPr>
        <p:spPr>
          <a:xfrm>
            <a:off x="1559442" y="1864243"/>
            <a:ext cx="684028" cy="272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5C6EBE-280D-40B9-A8D0-8EC4D7D9FDCB}"/>
              </a:ext>
            </a:extLst>
          </p:cNvPr>
          <p:cNvSpPr txBox="1"/>
          <p:nvPr/>
        </p:nvSpPr>
        <p:spPr>
          <a:xfrm>
            <a:off x="387615" y="4499987"/>
            <a:ext cx="7360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3A0DFB"/>
                </a:solidFill>
              </a:rPr>
              <a:t>jdbc:mysql</a:t>
            </a:r>
            <a:r>
              <a:rPr lang="ko-KR" altLang="en-US" sz="1400" dirty="0">
                <a:solidFill>
                  <a:srgbClr val="3A0DFB"/>
                </a:solidFill>
              </a:rPr>
              <a:t>://localhost:3306/</a:t>
            </a:r>
            <a:r>
              <a:rPr lang="ko-KR" altLang="en-US" sz="1400" dirty="0" err="1">
                <a:solidFill>
                  <a:srgbClr val="3A0DFB"/>
                </a:solidFill>
              </a:rPr>
              <a:t>test?characterEncoding</a:t>
            </a:r>
            <a:r>
              <a:rPr lang="ko-KR" altLang="en-US" sz="1400" dirty="0">
                <a:solidFill>
                  <a:srgbClr val="3A0DFB"/>
                </a:solidFill>
              </a:rPr>
              <a:t>=UTF-8&amp;serverTimezone=UTC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A7DB7-AB06-421C-88B5-4C1CCC54674C}"/>
              </a:ext>
            </a:extLst>
          </p:cNvPr>
          <p:cNvSpPr txBox="1"/>
          <p:nvPr/>
        </p:nvSpPr>
        <p:spPr>
          <a:xfrm>
            <a:off x="387615" y="413065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Connection URL  </a:t>
            </a:r>
            <a:r>
              <a:rPr lang="ko-KR" altLang="en-US" dirty="0"/>
              <a:t>수정 </a:t>
            </a:r>
            <a:r>
              <a:rPr lang="en-US" altLang="ko-KR" dirty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72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3A33-3E44-957A-BBD7-B23494B6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4FF47A-DD15-1BCE-795A-3850C10E840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F926B-F91F-4BB0-AB24-1B73ED16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3" y="784520"/>
            <a:ext cx="4944165" cy="5820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4DC346-EB06-498E-8F6E-8EE11C6F5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57" y="803572"/>
            <a:ext cx="4934639" cy="580153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29C12F1-C729-4072-8D7D-8BAACA5A66F7}"/>
              </a:ext>
            </a:extLst>
          </p:cNvPr>
          <p:cNvSpPr/>
          <p:nvPr/>
        </p:nvSpPr>
        <p:spPr>
          <a:xfrm>
            <a:off x="4111256" y="5532476"/>
            <a:ext cx="1118202" cy="272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B6EB74-07AC-4E6C-83CD-953BD5E0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445" y="4170261"/>
            <a:ext cx="3064271" cy="83413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B83D13A-60DF-4FB9-BC35-C58E90DE91CD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4391247" y="5051397"/>
            <a:ext cx="279110" cy="48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854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3A33-3E44-957A-BBD7-B23494B6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4FF47A-DD15-1BCE-795A-3850C10E840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이미 연결되어 있는 경우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11B21-4B30-F3ED-DB4A-44F37514894D}"/>
              </a:ext>
            </a:extLst>
          </p:cNvPr>
          <p:cNvSpPr txBox="1"/>
          <p:nvPr/>
        </p:nvSpPr>
        <p:spPr>
          <a:xfrm flipH="1">
            <a:off x="255268" y="885825"/>
            <a:ext cx="11346182" cy="2306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.jar </a:t>
            </a:r>
            <a:r>
              <a:rPr lang="ko-KR" altLang="en-US" dirty="0">
                <a:solidFill>
                  <a:srgbClr val="3A0DFB"/>
                </a:solidFill>
              </a:rPr>
              <a:t>파일 연결</a:t>
            </a:r>
            <a:r>
              <a:rPr lang="en-US" altLang="ko-KR" dirty="0">
                <a:solidFill>
                  <a:srgbClr val="3A0DFB"/>
                </a:solidFill>
              </a:rPr>
              <a:t> 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이미 되어 있을 수도 있다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0EF21-1AD7-B52E-F4C4-A3F4E554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58" y="1379950"/>
            <a:ext cx="6868484" cy="47250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2C61CA6-55EB-D67D-99D7-0903A69D7717}"/>
              </a:ext>
            </a:extLst>
          </p:cNvPr>
          <p:cNvSpPr/>
          <p:nvPr/>
        </p:nvSpPr>
        <p:spPr>
          <a:xfrm>
            <a:off x="5242560" y="2447925"/>
            <a:ext cx="234316" cy="180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E406-6B98-4F2E-6C71-0948C394EAE1}"/>
              </a:ext>
            </a:extLst>
          </p:cNvPr>
          <p:cNvSpPr txBox="1"/>
          <p:nvPr/>
        </p:nvSpPr>
        <p:spPr>
          <a:xfrm>
            <a:off x="5603557" y="239991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3A0DFB"/>
                </a:solidFill>
              </a:rPr>
              <a:t>편집</a:t>
            </a:r>
            <a:endParaRPr lang="ko-KR" altLang="en-US" sz="1200" b="1" dirty="0">
              <a:solidFill>
                <a:srgbClr val="3A0DF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A0AD1-C4DB-7358-12FD-6093D4FF08D2}"/>
              </a:ext>
            </a:extLst>
          </p:cNvPr>
          <p:cNvSpPr txBox="1"/>
          <p:nvPr/>
        </p:nvSpPr>
        <p:spPr>
          <a:xfrm>
            <a:off x="3212782" y="533955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A0DFB"/>
                </a:solidFill>
              </a:rPr>
              <a:t>경로 확인</a:t>
            </a:r>
          </a:p>
        </p:txBody>
      </p:sp>
    </p:spTree>
    <p:extLst>
      <p:ext uri="{BB962C8B-B14F-4D97-AF65-F5344CB8AC3E}">
        <p14:creationId xmlns:p14="http://schemas.microsoft.com/office/powerpoint/2010/main" val="293480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D7F88-C2BD-57EB-E294-4E5D78AF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0AA28C-A0EE-6AB1-089A-4BFAC8DE1CA8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이미 연결되어 있는 경우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72018-7D16-96D8-51B3-E9B5EAE50528}"/>
              </a:ext>
            </a:extLst>
          </p:cNvPr>
          <p:cNvSpPr txBox="1"/>
          <p:nvPr/>
        </p:nvSpPr>
        <p:spPr>
          <a:xfrm flipH="1">
            <a:off x="255268" y="885825"/>
            <a:ext cx="11346182" cy="1665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Properties </a:t>
            </a:r>
            <a:r>
              <a:rPr lang="ko-KR" altLang="en-US" dirty="0">
                <a:solidFill>
                  <a:srgbClr val="3A0DFB"/>
                </a:solidFill>
              </a:rPr>
              <a:t>수정</a:t>
            </a:r>
            <a:endParaRPr lang="en-US" altLang="ko-KR" dirty="0">
              <a:solidFill>
                <a:srgbClr val="3A0DFB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C7B823-A1BC-732A-FF74-49531126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3" y="1585640"/>
            <a:ext cx="4867954" cy="389626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F4947C6-4234-1AFF-9DF1-A7C1859DEC82}"/>
              </a:ext>
            </a:extLst>
          </p:cNvPr>
          <p:cNvSpPr/>
          <p:nvPr/>
        </p:nvSpPr>
        <p:spPr>
          <a:xfrm>
            <a:off x="2571750" y="3362325"/>
            <a:ext cx="222885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CE1D37-52A1-C282-751D-CA27A9241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32" y="1547535"/>
            <a:ext cx="4953691" cy="39343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502391-432E-AF82-624C-5A764C8CFE3B}"/>
              </a:ext>
            </a:extLst>
          </p:cNvPr>
          <p:cNvSpPr txBox="1"/>
          <p:nvPr/>
        </p:nvSpPr>
        <p:spPr>
          <a:xfrm>
            <a:off x="4800600" y="5664398"/>
            <a:ext cx="7360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3A0DFB"/>
                </a:solidFill>
              </a:rPr>
              <a:t>jdbc:mysql</a:t>
            </a:r>
            <a:r>
              <a:rPr lang="ko-KR" altLang="en-US" sz="1400" dirty="0">
                <a:solidFill>
                  <a:srgbClr val="3A0DFB"/>
                </a:solidFill>
              </a:rPr>
              <a:t>://localhost:3306/</a:t>
            </a:r>
            <a:r>
              <a:rPr lang="ko-KR" altLang="en-US" sz="1400" dirty="0" err="1">
                <a:solidFill>
                  <a:srgbClr val="3A0DFB"/>
                </a:solidFill>
              </a:rPr>
              <a:t>test?characterEncoding</a:t>
            </a:r>
            <a:r>
              <a:rPr lang="ko-KR" altLang="en-US" sz="1400" dirty="0">
                <a:solidFill>
                  <a:srgbClr val="3A0DFB"/>
                </a:solidFill>
              </a:rPr>
              <a:t>=UTF-8&amp;serverTimezone=UTC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98C21-2244-A457-7EC8-C02ADFD763A4}"/>
              </a:ext>
            </a:extLst>
          </p:cNvPr>
          <p:cNvSpPr txBox="1"/>
          <p:nvPr/>
        </p:nvSpPr>
        <p:spPr>
          <a:xfrm>
            <a:off x="8803957" y="3878128"/>
            <a:ext cx="1237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3A0DFB"/>
                </a:solidFill>
              </a:rPr>
              <a:t>password </a:t>
            </a:r>
            <a:r>
              <a:rPr lang="ko-KR" altLang="en-US" sz="1200" b="1" dirty="0">
                <a:solidFill>
                  <a:srgbClr val="3A0DFB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16188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9B78-D681-CE03-B39D-2A74FDC3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0AED285-B3A8-9F3C-9CF4-BB8C9C14355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05C02-C50D-6AF7-3848-B6B6DD67F0E7}"/>
              </a:ext>
            </a:extLst>
          </p:cNvPr>
          <p:cNvSpPr txBox="1"/>
          <p:nvPr/>
        </p:nvSpPr>
        <p:spPr>
          <a:xfrm flipH="1">
            <a:off x="255268" y="885825"/>
            <a:ext cx="11346182" cy="1665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database </a:t>
            </a:r>
            <a:r>
              <a:rPr lang="ko-KR" altLang="en-US" dirty="0">
                <a:solidFill>
                  <a:srgbClr val="3A0DFB"/>
                </a:solidFill>
              </a:rPr>
              <a:t>연결 완료</a:t>
            </a:r>
            <a:endParaRPr lang="en-US" altLang="ko-KR" dirty="0">
              <a:solidFill>
                <a:srgbClr val="3A0DFB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FB39F-B6F6-33FB-18EC-BAF08420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9" y="1366768"/>
            <a:ext cx="8942068" cy="166552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49EDDC-30BF-4323-83E0-5799450FB300}"/>
              </a:ext>
            </a:extLst>
          </p:cNvPr>
          <p:cNvSpPr/>
          <p:nvPr/>
        </p:nvSpPr>
        <p:spPr>
          <a:xfrm>
            <a:off x="1263946" y="2334617"/>
            <a:ext cx="1192175" cy="3554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403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525EE-4597-8AD8-7E4B-894E167A9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539744-E87F-485D-BE92-AAF35C7CCFA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9E073-E0C0-5677-F310-1941B1F95B17}"/>
              </a:ext>
            </a:extLst>
          </p:cNvPr>
          <p:cNvSpPr txBox="1"/>
          <p:nvPr/>
        </p:nvSpPr>
        <p:spPr>
          <a:xfrm flipH="1">
            <a:off x="255268" y="885825"/>
            <a:ext cx="11346182" cy="5363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  <a:latin typeface="+mn-ea"/>
              </a:rPr>
              <a:t>JDBC (Java Database Connectivity)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자바에서 다양한 관계형 데이터베이스에 표준 방식으로 접근할 수 있도록 만든 </a:t>
            </a:r>
            <a:r>
              <a:rPr lang="en-US" altLang="ko-KR" dirty="0">
                <a:latin typeface="+mn-ea"/>
              </a:rPr>
              <a:t>API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자바 프로그램에서 </a:t>
            </a:r>
            <a:r>
              <a:rPr lang="en-US" altLang="ko-KR" dirty="0">
                <a:latin typeface="+mn-ea"/>
              </a:rPr>
              <a:t>MySQL, Oracle, PostgreSQL, </a:t>
            </a:r>
            <a:r>
              <a:rPr lang="en-US" altLang="ko-KR" dirty="0" err="1">
                <a:latin typeface="+mn-ea"/>
              </a:rPr>
              <a:t>MsSQL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어떤 </a:t>
            </a:r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든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JDBC </a:t>
            </a:r>
            <a:r>
              <a:rPr lang="ko-KR" altLang="en-US" dirty="0">
                <a:latin typeface="+mn-ea"/>
              </a:rPr>
              <a:t>드라이버만 있으면 </a:t>
            </a:r>
            <a:r>
              <a:rPr lang="en-US" altLang="ko-KR" dirty="0">
                <a:latin typeface="+mn-ea"/>
              </a:rPr>
              <a:t>SQL</a:t>
            </a:r>
            <a:r>
              <a:rPr lang="ko-KR" altLang="en-US" dirty="0">
                <a:latin typeface="+mn-ea"/>
              </a:rPr>
              <a:t>을 실행하고 데이터를 주고 받을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  <a:latin typeface="+mn-ea"/>
              </a:rPr>
              <a:t>JDBC </a:t>
            </a:r>
            <a:r>
              <a:rPr lang="ko-KR" altLang="en-US" dirty="0">
                <a:solidFill>
                  <a:srgbClr val="3A0DFB"/>
                </a:solidFill>
                <a:latin typeface="+mn-ea"/>
              </a:rPr>
              <a:t>동작 순서</a:t>
            </a:r>
            <a:endParaRPr lang="en-US" altLang="ko-KR" dirty="0">
              <a:solidFill>
                <a:srgbClr val="3A0DFB"/>
              </a:solidFill>
              <a:latin typeface="+mn-ea"/>
            </a:endParaRPr>
          </a:p>
          <a:p>
            <a:pPr lvl="0" indent="2667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</a:rPr>
              <a:t>1. </a:t>
            </a:r>
            <a:r>
              <a:rPr lang="ko-KR" altLang="ko-KR" sz="1600" dirty="0">
                <a:latin typeface="+mn-ea"/>
              </a:rPr>
              <a:t>드라이버 로드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  2. </a:t>
            </a:r>
            <a:r>
              <a:rPr lang="ko-KR" altLang="ko-KR" sz="1600" dirty="0">
                <a:latin typeface="+mn-ea"/>
              </a:rPr>
              <a:t>DB 연결 (</a:t>
            </a:r>
            <a:r>
              <a:rPr lang="ko-KR" altLang="ko-KR" sz="1600" dirty="0" err="1">
                <a:latin typeface="+mn-ea"/>
              </a:rPr>
              <a:t>Connection</a:t>
            </a:r>
            <a:r>
              <a:rPr lang="ko-KR" altLang="ko-KR" sz="1600" dirty="0">
                <a:latin typeface="+mn-ea"/>
              </a:rPr>
              <a:t> 얻기)</a:t>
            </a:r>
          </a:p>
          <a:p>
            <a:pPr lvl="0" indent="2667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</a:rPr>
              <a:t>3. </a:t>
            </a:r>
            <a:r>
              <a:rPr lang="ko-KR" altLang="ko-KR" sz="1600" dirty="0">
                <a:latin typeface="+mn-ea"/>
              </a:rPr>
              <a:t>SQL 실행 (</a:t>
            </a:r>
            <a:r>
              <a:rPr lang="ko-KR" altLang="ko-KR" sz="1600" dirty="0" err="1">
                <a:latin typeface="+mn-ea"/>
              </a:rPr>
              <a:t>Statement</a:t>
            </a:r>
            <a:r>
              <a:rPr lang="ko-KR" altLang="ko-KR" sz="1600" dirty="0">
                <a:latin typeface="+mn-ea"/>
              </a:rPr>
              <a:t> 사용)</a:t>
            </a:r>
          </a:p>
          <a:p>
            <a:pPr lvl="0" indent="2667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</a:rPr>
              <a:t>4. </a:t>
            </a:r>
            <a:r>
              <a:rPr lang="ko-KR" altLang="ko-KR" sz="1600" dirty="0">
                <a:latin typeface="+mn-ea"/>
              </a:rPr>
              <a:t>결과 처리 (</a:t>
            </a:r>
            <a:r>
              <a:rPr lang="ko-KR" altLang="ko-KR" sz="1600" dirty="0" err="1">
                <a:latin typeface="+mn-ea"/>
              </a:rPr>
              <a:t>ResultSet</a:t>
            </a:r>
            <a:r>
              <a:rPr lang="ko-KR" altLang="ko-KR" sz="1600" dirty="0">
                <a:latin typeface="+mn-ea"/>
              </a:rPr>
              <a:t> 등)</a:t>
            </a:r>
          </a:p>
          <a:p>
            <a:pPr lvl="0" indent="2667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</a:rPr>
              <a:t>5. </a:t>
            </a:r>
            <a:r>
              <a:rPr lang="ko-KR" altLang="ko-KR" sz="1600" dirty="0">
                <a:latin typeface="+mn-ea"/>
              </a:rPr>
              <a:t>자원 해제 (</a:t>
            </a:r>
            <a:r>
              <a:rPr lang="ko-KR" altLang="ko-KR" sz="1600" dirty="0" err="1">
                <a:latin typeface="+mn-ea"/>
              </a:rPr>
              <a:t>close</a:t>
            </a:r>
            <a:r>
              <a:rPr lang="ko-KR" altLang="ko-KR" sz="1600" dirty="0">
                <a:latin typeface="+mn-ea"/>
              </a:rPr>
              <a:t>)</a:t>
            </a:r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49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2592-705B-6391-46E9-96769D538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E1A05A-0FB2-45C5-E857-0971F983221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71A63-F593-5FF9-09B1-5956722BD577}"/>
              </a:ext>
            </a:extLst>
          </p:cNvPr>
          <p:cNvSpPr txBox="1"/>
          <p:nvPr/>
        </p:nvSpPr>
        <p:spPr>
          <a:xfrm flipH="1">
            <a:off x="422909" y="895350"/>
            <a:ext cx="11346182" cy="470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lvl="0" indent="-857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WAS (Web Application Server)</a:t>
            </a:r>
            <a:br>
              <a:rPr lang="en-US" altLang="ko-KR" sz="2000" dirty="0">
                <a:solidFill>
                  <a:srgbClr val="3A0DFB"/>
                </a:solidFill>
                <a:latin typeface="+mn-ea"/>
              </a:rPr>
            </a:b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웹 애플리케이션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동적 웹 페이지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실행하고 클라이언트 요청을 처리하는 서버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정적인 </a:t>
            </a: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만 처리하는 웹 서버</a:t>
            </a:r>
            <a:r>
              <a:rPr lang="en-US" altLang="ko-KR" dirty="0">
                <a:latin typeface="+mn-ea"/>
              </a:rPr>
              <a:t>(Apache, Nginx)</a:t>
            </a:r>
            <a:r>
              <a:rPr lang="ko-KR" altLang="en-US" dirty="0">
                <a:latin typeface="+mn-ea"/>
              </a:rPr>
              <a:t>와 달리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비즈니스 로직</a:t>
            </a:r>
            <a:r>
              <a:rPr lang="en-US" altLang="ko-KR" dirty="0">
                <a:latin typeface="+mn-ea"/>
              </a:rPr>
              <a:t>, DB </a:t>
            </a:r>
            <a:r>
              <a:rPr lang="ko-KR" altLang="en-US" dirty="0">
                <a:latin typeface="+mn-ea"/>
              </a:rPr>
              <a:t>처리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세션 관리</a:t>
            </a:r>
            <a:r>
              <a:rPr lang="en-US" altLang="ko-KR" dirty="0">
                <a:latin typeface="+mn-ea"/>
              </a:rPr>
              <a:t>, JSP/Servlet </a:t>
            </a:r>
            <a:r>
              <a:rPr lang="ko-KR" altLang="en-US" dirty="0">
                <a:latin typeface="+mn-ea"/>
              </a:rPr>
              <a:t>실행 등 동적 기능을 담당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- </a:t>
            </a:r>
            <a:r>
              <a:rPr lang="ko-KR" altLang="ko-KR" dirty="0" err="1">
                <a:latin typeface="Arial" panose="020B0604020202020204" pitchFamily="34" charset="0"/>
              </a:rPr>
              <a:t>Servlet</a:t>
            </a:r>
            <a:r>
              <a:rPr lang="ko-KR" altLang="ko-KR" dirty="0">
                <a:latin typeface="Arial" panose="020B0604020202020204" pitchFamily="34" charset="0"/>
              </a:rPr>
              <a:t> / JSP 실행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 </a:t>
            </a:r>
            <a:r>
              <a:rPr lang="ko-KR" altLang="ko-KR" dirty="0">
                <a:latin typeface="Arial" panose="020B0604020202020204" pitchFamily="34" charset="0"/>
              </a:rPr>
              <a:t>HTTP 요청 분석 및 처리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세션 및 쿠키 관리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DB 연동 (JDBC 등)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비즈니스 로직 실행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스레드 관리 (동시 사용자 처리)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   - </a:t>
            </a:r>
            <a:r>
              <a:rPr lang="ko-KR" altLang="ko-KR" dirty="0">
                <a:latin typeface="Arial" panose="020B0604020202020204" pitchFamily="34" charset="0"/>
              </a:rPr>
              <a:t>보안 처리 (인증, 권한, HTTPS)</a:t>
            </a:r>
            <a:endParaRPr lang="en-US" altLang="ko-KR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27232-7E0C-41DE-4092-AEBEF36CFF22}"/>
              </a:ext>
            </a:extLst>
          </p:cNvPr>
          <p:cNvSpPr txBox="1"/>
          <p:nvPr/>
        </p:nvSpPr>
        <p:spPr>
          <a:xfrm>
            <a:off x="723900" y="6153150"/>
            <a:ext cx="2591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Tomcat</a:t>
            </a:r>
            <a:r>
              <a:rPr lang="ko-KR" altLang="en-US" sz="1600" b="1" dirty="0">
                <a:solidFill>
                  <a:srgbClr val="002060"/>
                </a:solidFill>
              </a:rPr>
              <a:t>은 </a:t>
            </a:r>
            <a:r>
              <a:rPr lang="en-US" altLang="ko-KR" sz="1600" b="1" dirty="0">
                <a:solidFill>
                  <a:srgbClr val="002060"/>
                </a:solidFill>
              </a:rPr>
              <a:t>WAS</a:t>
            </a:r>
            <a:r>
              <a:rPr lang="ko-KR" altLang="en-US" sz="1600" b="1" dirty="0">
                <a:solidFill>
                  <a:srgbClr val="002060"/>
                </a:solidFill>
              </a:rPr>
              <a:t>의 한 종류</a:t>
            </a:r>
          </a:p>
        </p:txBody>
      </p:sp>
    </p:spTree>
    <p:extLst>
      <p:ext uri="{BB962C8B-B14F-4D97-AF65-F5344CB8AC3E}">
        <p14:creationId xmlns:p14="http://schemas.microsoft.com/office/powerpoint/2010/main" val="3524064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FE1FB-8873-BC59-F119-3404A6BD6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9B6E42-F009-D60B-A45E-71C77405555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62083-103E-C386-FB20-8BA6E2F1257F}"/>
              </a:ext>
            </a:extLst>
          </p:cNvPr>
          <p:cNvSpPr txBox="1"/>
          <p:nvPr/>
        </p:nvSpPr>
        <p:spPr>
          <a:xfrm flipH="1">
            <a:off x="422909" y="876708"/>
            <a:ext cx="1134618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lvl="0" indent="-857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Tomcat 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13A92A-B143-4AF3-558E-CFED30834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99174"/>
              </p:ext>
            </p:extLst>
          </p:nvPr>
        </p:nvGraphicFramePr>
        <p:xfrm>
          <a:off x="723900" y="1544879"/>
          <a:ext cx="6743700" cy="2011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6099">
                  <a:extLst>
                    <a:ext uri="{9D8B030D-6E8A-4147-A177-3AD203B41FA5}">
                      <a16:colId xmlns:a16="http://schemas.microsoft.com/office/drawing/2014/main" val="777278905"/>
                    </a:ext>
                  </a:extLst>
                </a:gridCol>
                <a:gridCol w="4797601">
                  <a:extLst>
                    <a:ext uri="{9D8B030D-6E8A-4147-A177-3AD203B41FA5}">
                      <a16:colId xmlns:a16="http://schemas.microsoft.com/office/drawing/2014/main" val="143810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66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ea"/>
                          <a:ea typeface="+mn-ea"/>
                        </a:rPr>
                        <a:t>Apache Tomcat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67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경량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WAS (Servlet/JSP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컨테이너 중심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88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+mn-ea"/>
                          <a:ea typeface="+mn-ea"/>
                        </a:rPr>
                        <a:t>지원 스펙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ea"/>
                          <a:ea typeface="+mn-ea"/>
                        </a:rPr>
                        <a:t>Java EE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중 일부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sz="1600" dirty="0">
                          <a:latin typeface="+mn-ea"/>
                          <a:ea typeface="+mn-ea"/>
                        </a:rPr>
                        <a:t>Servlet, JSP, JDBC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525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미지원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EJB, JMS, JTA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같은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Java EE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전체 스펙은 미지원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004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사용처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Spring, JSP/Servlet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기반 웹 서비스 운영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910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263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8FC3-CD49-2CC7-B853-D6A8F6C66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CE33164-221E-7899-107B-2644A70260F8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38D0E-DF6C-206A-1C1D-D545963FD128}"/>
              </a:ext>
            </a:extLst>
          </p:cNvPr>
          <p:cNvSpPr txBox="1"/>
          <p:nvPr/>
        </p:nvSpPr>
        <p:spPr>
          <a:xfrm flipH="1">
            <a:off x="422909" y="656492"/>
            <a:ext cx="11346182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lvl="0" indent="-857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MVC (Model View Controller)</a:t>
            </a:r>
            <a:br>
              <a:rPr lang="en-US" altLang="ko-KR" sz="2000" dirty="0">
                <a:solidFill>
                  <a:srgbClr val="3A0DFB"/>
                </a:solidFill>
                <a:latin typeface="+mn-ea"/>
              </a:rPr>
            </a:b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사용자 인터페이스</a:t>
            </a:r>
            <a:r>
              <a:rPr lang="en-US" altLang="ko-KR" dirty="0">
                <a:latin typeface="+mn-ea"/>
              </a:rPr>
              <a:t>(UI)</a:t>
            </a:r>
            <a:r>
              <a:rPr lang="ko-KR" altLang="en-US" dirty="0">
                <a:latin typeface="+mn-ea"/>
              </a:rPr>
              <a:t>와 비즈니스 로직을 분리하기 위한 아키텍처 디자인 패턴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복잡한 웹 애플리케이션을 역할별로 나누어 유지보수와 확장성을 높이기 위한 구조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9CB488-8EB3-25DB-DC24-248276F20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65669"/>
              </p:ext>
            </p:extLst>
          </p:nvPr>
        </p:nvGraphicFramePr>
        <p:xfrm>
          <a:off x="1076325" y="2303939"/>
          <a:ext cx="9058275" cy="12496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3487279788"/>
                    </a:ext>
                  </a:extLst>
                </a:gridCol>
                <a:gridCol w="3305175">
                  <a:extLst>
                    <a:ext uri="{9D8B030D-6E8A-4147-A177-3AD203B41FA5}">
                      <a16:colId xmlns:a16="http://schemas.microsoft.com/office/drawing/2014/main" val="3940413288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1686340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구성 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예시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dirty="0">
                          <a:latin typeface="+mn-ea"/>
                          <a:ea typeface="+mn-ea"/>
                        </a:rPr>
                        <a:t>Spring MVC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기준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623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ea"/>
                          <a:ea typeface="+mn-ea"/>
                        </a:rPr>
                        <a:t>Model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비즈니스 로직 처리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</a:rPr>
                        <a:t>DAO, Service, Entity, DTO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10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ea"/>
                          <a:ea typeface="+mn-ea"/>
                        </a:rPr>
                        <a:t>View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사용자에게 보여지는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</a:rPr>
                        <a:t>JSP, HTML, </a:t>
                      </a:r>
                      <a:r>
                        <a:rPr lang="en-US" sz="1400" dirty="0" err="1">
                          <a:latin typeface="+mn-ea"/>
                          <a:ea typeface="+mn-ea"/>
                        </a:rPr>
                        <a:t>Thymeleaf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, JSON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07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ea"/>
                          <a:ea typeface="+mn-ea"/>
                        </a:rPr>
                        <a:t>Controller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 입력 처리 및 흐름 제어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</a:rPr>
                        <a:t>@Controller, @RestController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014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5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4C65-1380-97DE-A13C-196AB22D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9256CC8-2F1A-A0E1-8479-9607748EB8A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다운로드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eGovFrame 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개발자 교육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교육자료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7FED6-E444-20FE-10BB-A83D37D3CCE3}"/>
              </a:ext>
            </a:extLst>
          </p:cNvPr>
          <p:cNvSpPr txBox="1"/>
          <p:nvPr/>
        </p:nvSpPr>
        <p:spPr>
          <a:xfrm>
            <a:off x="236491" y="3005878"/>
            <a:ext cx="766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 받아서</a:t>
            </a:r>
            <a:r>
              <a:rPr lang="en-US" altLang="ko-KR" dirty="0"/>
              <a:t>, C\  </a:t>
            </a:r>
            <a:r>
              <a:rPr lang="ko-KR" altLang="en-US" dirty="0"/>
              <a:t>폴더에 압축만 풀면 됨</a:t>
            </a:r>
            <a:r>
              <a:rPr lang="en-US" altLang="ko-KR" dirty="0"/>
              <a:t>.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별도 설치하는 것 없음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E3409-7116-8060-76F9-B20EA789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53" y="3521357"/>
            <a:ext cx="5534797" cy="25340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26EF4A-396F-4637-8449-26B420FE49C3}"/>
              </a:ext>
            </a:extLst>
          </p:cNvPr>
          <p:cNvSpPr txBox="1"/>
          <p:nvPr/>
        </p:nvSpPr>
        <p:spPr>
          <a:xfrm>
            <a:off x="135731" y="80263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교육자료 </a:t>
            </a:r>
            <a:r>
              <a:rPr lang="en-US" altLang="ko-KR" dirty="0">
                <a:hlinkClick r:id="rId3"/>
              </a:rPr>
              <a:t>| </a:t>
            </a:r>
            <a:r>
              <a:rPr lang="ko-KR" altLang="en-US" dirty="0" err="1">
                <a:hlinkClick r:id="rId3"/>
              </a:rPr>
              <a:t>표준프레임워크</a:t>
            </a:r>
            <a:r>
              <a:rPr lang="ko-KR" altLang="en-US" dirty="0">
                <a:hlinkClick r:id="rId3"/>
              </a:rPr>
              <a:t> 포털 </a:t>
            </a:r>
            <a:r>
              <a:rPr lang="en-US" altLang="ko-KR" dirty="0">
                <a:hlinkClick r:id="rId3"/>
              </a:rPr>
              <a:t>eGovFrame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D739AC-C5EA-4467-8BF0-600A3B227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53" y="1171971"/>
            <a:ext cx="9406741" cy="15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6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0F814-00E7-4AFF-BDED-7321DBD4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07E98-75AD-4FA7-8BE2-38CAC6E34D8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용어 정리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54664-1633-3DDB-FEF0-0F4682521AB4}"/>
              </a:ext>
            </a:extLst>
          </p:cNvPr>
          <p:cNvSpPr txBox="1"/>
          <p:nvPr/>
        </p:nvSpPr>
        <p:spPr>
          <a:xfrm flipH="1">
            <a:off x="422909" y="656492"/>
            <a:ext cx="11346182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lvl="0" indent="-8572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3A0DFB"/>
                </a:solidFill>
                <a:latin typeface="+mn-ea"/>
              </a:rPr>
              <a:t>MyBatis</a:t>
            </a:r>
            <a:br>
              <a:rPr lang="en-US" altLang="ko-KR" sz="2000" dirty="0">
                <a:solidFill>
                  <a:srgbClr val="3A0DFB"/>
                </a:solidFill>
                <a:latin typeface="+mn-ea"/>
              </a:rPr>
            </a:br>
            <a:r>
              <a:rPr lang="en-US" altLang="ko-KR" sz="2000" dirty="0">
                <a:solidFill>
                  <a:srgbClr val="3A0DFB"/>
                </a:solidFill>
                <a:latin typeface="+mn-ea"/>
              </a:rPr>
              <a:t>  - </a:t>
            </a:r>
            <a:r>
              <a:rPr lang="en-US" altLang="ko-KR" dirty="0"/>
              <a:t>Java </a:t>
            </a:r>
            <a:r>
              <a:rPr lang="ko-KR" altLang="en-US" dirty="0"/>
              <a:t>애플리케이션에서 데이터베이스와 통신할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SQL</a:t>
            </a:r>
            <a:r>
              <a:rPr lang="ko-KR" altLang="en-US" dirty="0"/>
              <a:t>을 명시적으로 작성하고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b="1" dirty="0"/>
              <a:t>결과를 </a:t>
            </a:r>
            <a:r>
              <a:rPr lang="en-US" altLang="ko-KR" b="1" dirty="0"/>
              <a:t>Java </a:t>
            </a:r>
            <a:r>
              <a:rPr lang="ko-KR" altLang="en-US" b="1" dirty="0"/>
              <a:t>객체와 매핑</a:t>
            </a:r>
            <a:r>
              <a:rPr lang="ko-KR" altLang="en-US" dirty="0"/>
              <a:t>해주는 </a:t>
            </a:r>
            <a:r>
              <a:rPr lang="ko-KR" altLang="en-US" b="1" dirty="0"/>
              <a:t>경량 </a:t>
            </a:r>
            <a:r>
              <a:rPr lang="en-US" altLang="ko-KR" b="1" dirty="0"/>
              <a:t>ORM(</a:t>
            </a:r>
            <a:r>
              <a:rPr lang="ko-KR" altLang="en-US" b="1" dirty="0"/>
              <a:t>객체 관계 매핑</a:t>
            </a:r>
            <a:r>
              <a:rPr lang="en-US" altLang="ko-KR" b="1" dirty="0"/>
              <a:t>)</a:t>
            </a:r>
            <a:r>
              <a:rPr lang="ko-KR" altLang="en-US" dirty="0"/>
              <a:t> 프레임워크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AF9B0E5-9747-8170-63B8-18C96663C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723762"/>
              </p:ext>
            </p:extLst>
          </p:nvPr>
        </p:nvGraphicFramePr>
        <p:xfrm>
          <a:off x="838200" y="2277698"/>
          <a:ext cx="10515600" cy="254619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558143">
                  <a:extLst>
                    <a:ext uri="{9D8B030D-6E8A-4147-A177-3AD203B41FA5}">
                      <a16:colId xmlns:a16="http://schemas.microsoft.com/office/drawing/2014/main" val="2563155038"/>
                    </a:ext>
                  </a:extLst>
                </a:gridCol>
                <a:gridCol w="7957457">
                  <a:extLst>
                    <a:ext uri="{9D8B030D-6E8A-4147-A177-3AD203B41FA5}">
                      <a16:colId xmlns:a16="http://schemas.microsoft.com/office/drawing/2014/main" val="1294751295"/>
                    </a:ext>
                  </a:extLst>
                </a:gridCol>
              </a:tblGrid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개념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988044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중심 개발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XML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또는 </a:t>
                      </a:r>
                      <a:r>
                        <a:rPr lang="ko-KR" altLang="en-US" sz="1600" dirty="0" err="1">
                          <a:latin typeface="+mn-ea"/>
                          <a:ea typeface="+mn-ea"/>
                        </a:rPr>
                        <a:t>어노테이션으로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명시적으로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123372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latin typeface="+mn-ea"/>
                          <a:ea typeface="+mn-ea"/>
                        </a:rPr>
                        <a:t>자동 매핑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>
                          <a:latin typeface="+mn-ea"/>
                          <a:ea typeface="+mn-ea"/>
                        </a:rPr>
                        <a:t>SELECT </a:t>
                      </a:r>
                      <a:r>
                        <a:rPr lang="ko-KR" altLang="en-US" sz="1600">
                          <a:latin typeface="+mn-ea"/>
                          <a:ea typeface="+mn-ea"/>
                        </a:rPr>
                        <a:t>결과를 </a:t>
                      </a:r>
                      <a:r>
                        <a:rPr lang="en-US" altLang="ko-KR" sz="1600">
                          <a:latin typeface="+mn-ea"/>
                          <a:ea typeface="+mn-ea"/>
                        </a:rPr>
                        <a:t>Java </a:t>
                      </a:r>
                      <a:r>
                        <a:rPr lang="ko-KR" altLang="en-US" sz="1600">
                          <a:latin typeface="+mn-ea"/>
                          <a:ea typeface="+mn-ea"/>
                        </a:rPr>
                        <a:t>객체로 자동 바인딩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416396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동적 </a:t>
                      </a:r>
                      <a:r>
                        <a:rPr lang="en-US" sz="1600" b="1" dirty="0">
                          <a:latin typeface="+mn-ea"/>
                          <a:ea typeface="+mn-ea"/>
                        </a:rPr>
                        <a:t>SQL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ea"/>
                          <a:ea typeface="+mn-ea"/>
                        </a:rPr>
                        <a:t>&lt;if&gt;, &lt;choose&gt;, &lt;foreach&gt;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태그로 유연한 </a:t>
                      </a:r>
                      <a:r>
                        <a:rPr lang="en-US" sz="1600" dirty="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구성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893532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ea"/>
                          <a:ea typeface="+mn-ea"/>
                        </a:rPr>
                        <a:t>Mapper </a:t>
                      </a: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기반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+mn-ea"/>
                          <a:ea typeface="+mn-ea"/>
                        </a:rPr>
                        <a:t>자바 인터페이스 ↔ </a:t>
                      </a:r>
                      <a:r>
                        <a:rPr lang="en-US" altLang="ko-KR" sz="1600">
                          <a:latin typeface="+mn-ea"/>
                          <a:ea typeface="+mn-ea"/>
                        </a:rPr>
                        <a:t>XML Mapper </a:t>
                      </a:r>
                      <a:r>
                        <a:rPr lang="ko-KR" altLang="en-US" sz="1600">
                          <a:latin typeface="+mn-ea"/>
                          <a:ea typeface="+mn-ea"/>
                        </a:rPr>
                        <a:t>파일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707887"/>
                  </a:ext>
                </a:extLst>
              </a:tr>
              <a:tr h="4243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트랜잭션 분리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연결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트랜잭션 관리는 프레임워크 외부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(Spring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에서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696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82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447AB-1B50-44F6-5B4F-FFE34FC4A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07FC20-9CE5-ABF6-A39E-1B4422B42D1B}"/>
              </a:ext>
            </a:extLst>
          </p:cNvPr>
          <p:cNvSpPr/>
          <p:nvPr/>
        </p:nvSpPr>
        <p:spPr>
          <a:xfrm>
            <a:off x="0" y="-1"/>
            <a:ext cx="12192000" cy="30575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44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4858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CE76-9A69-8006-6BB6-A862AF26E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427A00-9ABB-90DC-4B5D-89DE4A74141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프로젝트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28E0A6-A406-47F5-A711-A9BA819A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84" y="1109269"/>
            <a:ext cx="8821381" cy="5630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13DCA-BC67-16E0-1847-91A5277D4A27}"/>
              </a:ext>
            </a:extLst>
          </p:cNvPr>
          <p:cNvSpPr txBox="1"/>
          <p:nvPr/>
        </p:nvSpPr>
        <p:spPr>
          <a:xfrm>
            <a:off x="504825" y="742950"/>
            <a:ext cx="421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New </a:t>
            </a:r>
            <a:r>
              <a:rPr lang="en-US" altLang="ko-KR" dirty="0">
                <a:sym typeface="Wingdings" panose="05000000000000000000" pitchFamily="2" charset="2"/>
              </a:rPr>
              <a:t> Project  New Java Project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DD7645C-6243-3591-A198-97B628586930}"/>
              </a:ext>
            </a:extLst>
          </p:cNvPr>
          <p:cNvSpPr/>
          <p:nvPr/>
        </p:nvSpPr>
        <p:spPr>
          <a:xfrm>
            <a:off x="3562350" y="4048125"/>
            <a:ext cx="876300" cy="2476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29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F309D-F702-DE3F-2676-6F16E303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9540C4D-B4AC-2475-08D2-3366FAE0C7D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프로젝트 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Project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FB1D9A-C46D-3AF3-5869-069EE0BC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06" y="801461"/>
            <a:ext cx="5286794" cy="596652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6056F5-919A-FD7D-734E-C691B22D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7" y="801461"/>
            <a:ext cx="4848902" cy="229584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381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72237-E8DB-7502-CB49-18BBC9A3C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6E94AF-534B-C4F6-3EF0-730998CFF7D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구조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D324C-FC41-2A72-F205-B6644C04586F}"/>
              </a:ext>
            </a:extLst>
          </p:cNvPr>
          <p:cNvSpPr txBox="1"/>
          <p:nvPr/>
        </p:nvSpPr>
        <p:spPr>
          <a:xfrm>
            <a:off x="781050" y="971193"/>
            <a:ext cx="10477500" cy="4964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dirty="0"/>
              <a:t>MyWebApp/                        ← 프로젝트 루트 (일반적으로 WAR 패키지 이름)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├── WEB-INF/                  ← </a:t>
            </a:r>
            <a:r>
              <a:rPr lang="ko-KR" altLang="en-US" dirty="0" err="1"/>
              <a:t>서블릿</a:t>
            </a:r>
            <a:r>
              <a:rPr lang="ko-KR" altLang="en-US" dirty="0"/>
              <a:t> 컨테이너가 읽을 수 있는 **보안 디렉토리**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├── web.xml              ← 웹 애플리케이션 설정 (배치 서술자, </a:t>
            </a:r>
            <a:r>
              <a:rPr lang="ko-KR" altLang="en-US" dirty="0" err="1"/>
              <a:t>Servlet</a:t>
            </a:r>
            <a:r>
              <a:rPr lang="ko-KR" altLang="en-US" dirty="0"/>
              <a:t>/JSP 매핑 등)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├── </a:t>
            </a:r>
            <a:r>
              <a:rPr lang="ko-KR" altLang="en-US" dirty="0" err="1"/>
              <a:t>lib</a:t>
            </a:r>
            <a:r>
              <a:rPr lang="ko-KR" altLang="en-US" dirty="0"/>
              <a:t>/                    ← 의존 라이브러리 JAR 파일 저장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└── </a:t>
            </a:r>
            <a:r>
              <a:rPr lang="ko-KR" altLang="en-US" dirty="0" err="1"/>
              <a:t>classes</a:t>
            </a:r>
            <a:r>
              <a:rPr lang="ko-KR" altLang="en-US" dirty="0"/>
              <a:t>/               ← </a:t>
            </a:r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ko-KR" altLang="en-US" dirty="0" err="1"/>
              <a:t>Java</a:t>
            </a:r>
            <a:r>
              <a:rPr lang="ko-KR" altLang="en-US" dirty="0"/>
              <a:t> 클래스 파일 (패키지 구조 포함)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    └── </a:t>
            </a:r>
            <a:r>
              <a:rPr lang="ko-KR" altLang="en-US" dirty="0" err="1"/>
              <a:t>com</a:t>
            </a:r>
            <a:r>
              <a:rPr lang="ko-KR" altLang="en-US" dirty="0"/>
              <a:t>/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        └── </a:t>
            </a:r>
            <a:r>
              <a:rPr lang="ko-KR" altLang="en-US" dirty="0" err="1"/>
              <a:t>example</a:t>
            </a:r>
            <a:r>
              <a:rPr lang="ko-KR" altLang="en-US" dirty="0"/>
              <a:t>/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│               └── </a:t>
            </a:r>
            <a:r>
              <a:rPr lang="ko-KR" altLang="en-US" dirty="0" err="1"/>
              <a:t>HelloServlet.class</a:t>
            </a:r>
            <a:endParaRPr lang="ko-KR" altLang="en-US" dirty="0"/>
          </a:p>
          <a:p>
            <a:pPr>
              <a:lnSpc>
                <a:spcPts val="3200"/>
              </a:lnSpc>
            </a:pPr>
            <a:r>
              <a:rPr lang="ko-KR" altLang="en-US" dirty="0"/>
              <a:t>├── </a:t>
            </a:r>
            <a:r>
              <a:rPr lang="ko-KR" altLang="en-US" dirty="0" err="1"/>
              <a:t>index.jsp</a:t>
            </a:r>
            <a:r>
              <a:rPr lang="ko-KR" altLang="en-US" dirty="0"/>
              <a:t>               ← JSP 파일 또는 HTML 파일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├── </a:t>
            </a:r>
            <a:r>
              <a:rPr lang="ko-KR" altLang="en-US" dirty="0" err="1"/>
              <a:t>login.jsp</a:t>
            </a:r>
            <a:endParaRPr lang="ko-KR" altLang="en-US" dirty="0"/>
          </a:p>
          <a:p>
            <a:pPr>
              <a:lnSpc>
                <a:spcPts val="3200"/>
              </a:lnSpc>
            </a:pPr>
            <a:r>
              <a:rPr lang="ko-KR" altLang="en-US" dirty="0"/>
              <a:t>└── </a:t>
            </a:r>
            <a:r>
              <a:rPr lang="ko-KR" altLang="en-US" dirty="0" err="1"/>
              <a:t>css</a:t>
            </a:r>
            <a:r>
              <a:rPr lang="ko-KR" altLang="en-US" dirty="0"/>
              <a:t>/                     ← 정적 리소스</a:t>
            </a:r>
          </a:p>
          <a:p>
            <a:pPr>
              <a:lnSpc>
                <a:spcPts val="3200"/>
              </a:lnSpc>
            </a:pPr>
            <a:r>
              <a:rPr lang="ko-KR" altLang="en-US" dirty="0"/>
              <a:t>    └── style.css</a:t>
            </a:r>
          </a:p>
        </p:txBody>
      </p:sp>
    </p:spTree>
    <p:extLst>
      <p:ext uri="{BB962C8B-B14F-4D97-AF65-F5344CB8AC3E}">
        <p14:creationId xmlns:p14="http://schemas.microsoft.com/office/powerpoint/2010/main" val="1177228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5747C-E927-6642-1D72-5A34C5681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249B128-1728-32F3-438D-26B42274D65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82DAA5-D265-78B3-1E90-5ACCAB3B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7" y="1323924"/>
            <a:ext cx="6382641" cy="4258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50244-3E9D-6989-AE64-E8844E25671C}"/>
              </a:ext>
            </a:extLst>
          </p:cNvPr>
          <p:cNvSpPr txBox="1"/>
          <p:nvPr/>
        </p:nvSpPr>
        <p:spPr>
          <a:xfrm>
            <a:off x="292106" y="805542"/>
            <a:ext cx="653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이름 </a:t>
            </a:r>
            <a:r>
              <a:rPr lang="en-US" altLang="ko-KR" dirty="0">
                <a:sym typeface="Wingdings" panose="05000000000000000000" pitchFamily="2" charset="2"/>
              </a:rPr>
              <a:t> New  Folder   webapp  </a:t>
            </a:r>
            <a:r>
              <a:rPr lang="ko-KR" altLang="en-US" dirty="0">
                <a:sym typeface="Wingdings" panose="05000000000000000000" pitchFamily="2" charset="2"/>
              </a:rPr>
              <a:t>폴더 만들기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345AF4-8F79-D705-1DD2-1804C35F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012" y="1323924"/>
            <a:ext cx="3703547" cy="23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7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61AB0-3A28-DF1F-B57D-2047FACC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E2BCDD3-0794-5A9C-027B-BEDE1821D4BE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C932C-5CBF-5A3A-9055-FE3063725804}"/>
              </a:ext>
            </a:extLst>
          </p:cNvPr>
          <p:cNvSpPr txBox="1"/>
          <p:nvPr/>
        </p:nvSpPr>
        <p:spPr>
          <a:xfrm>
            <a:off x="292106" y="805542"/>
            <a:ext cx="106739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webapp </a:t>
            </a:r>
            <a:r>
              <a:rPr lang="ko-KR" altLang="en-US" dirty="0"/>
              <a:t>폴더 아래 </a:t>
            </a:r>
            <a:r>
              <a:rPr lang="en-US" altLang="ko-KR" dirty="0"/>
              <a:t>WEB-INF</a:t>
            </a:r>
            <a:r>
              <a:rPr lang="ko-KR" altLang="en-US" dirty="0"/>
              <a:t> 폴더 만들기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WEB-INF </a:t>
            </a:r>
            <a:r>
              <a:rPr lang="ko-KR" altLang="en-US" dirty="0"/>
              <a:t>폴더 아래 </a:t>
            </a:r>
            <a:r>
              <a:rPr lang="en-US" altLang="ko-KR" dirty="0"/>
              <a:t>lib, classes </a:t>
            </a:r>
            <a:r>
              <a:rPr lang="ko-KR" altLang="en-US" dirty="0"/>
              <a:t>폴더 만들기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WEB-INF </a:t>
            </a:r>
            <a:r>
              <a:rPr lang="ko-KR" altLang="en-US" dirty="0"/>
              <a:t>폴더 아래 </a:t>
            </a:r>
            <a:r>
              <a:rPr lang="en-US" altLang="ko-KR" dirty="0"/>
              <a:t>web.xml </a:t>
            </a:r>
            <a:r>
              <a:rPr lang="ko-KR" altLang="en-US" dirty="0"/>
              <a:t>파일 만들기  </a:t>
            </a:r>
            <a:r>
              <a:rPr lang="en-US" altLang="ko-KR" dirty="0">
                <a:sym typeface="Wingdings" panose="05000000000000000000" pitchFamily="2" charset="2"/>
              </a:rPr>
              <a:t> New  Others  XML  XML File  web.xml</a:t>
            </a:r>
            <a:r>
              <a:rPr lang="ko-KR" altLang="en-US" dirty="0">
                <a:sym typeface="Wingdings" panose="05000000000000000000" pitchFamily="2" charset="2"/>
              </a:rPr>
              <a:t> 입력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C09EE-89D1-3A32-C8F3-BF9CC237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4" y="2445658"/>
            <a:ext cx="3668026" cy="38794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10F7D9-0170-41AE-9D31-4C61624E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304" y="2445658"/>
            <a:ext cx="3363353" cy="28068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72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82D4-121A-62DD-42B4-F650247F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8330988-2306-1EA2-CAA5-EE354FB74C8A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26A13-FC9D-0D71-D75B-FBF73020EE86}"/>
              </a:ext>
            </a:extLst>
          </p:cNvPr>
          <p:cNvSpPr txBox="1"/>
          <p:nvPr/>
        </p:nvSpPr>
        <p:spPr>
          <a:xfrm>
            <a:off x="292106" y="805542"/>
            <a:ext cx="745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web.xml</a:t>
            </a:r>
            <a:r>
              <a:rPr lang="ko-KR" altLang="en-US" dirty="0"/>
              <a:t> 편집 </a:t>
            </a:r>
            <a:r>
              <a:rPr lang="en-US" altLang="ko-KR" dirty="0">
                <a:sym typeface="Wingdings" panose="05000000000000000000" pitchFamily="2" charset="2"/>
              </a:rPr>
              <a:t> Servers  web.xml </a:t>
            </a:r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>
                <a:sym typeface="Wingdings" panose="05000000000000000000" pitchFamily="2" charset="2"/>
              </a:rPr>
              <a:t>17</a:t>
            </a:r>
            <a:r>
              <a:rPr lang="ko-KR" altLang="en-US" dirty="0">
                <a:sym typeface="Wingdings" panose="05000000000000000000" pitchFamily="2" charset="2"/>
              </a:rPr>
              <a:t>번째 줄 복사해서 넣기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BFCA7E-EA6D-4FDF-3F36-ED5653E4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" y="1323924"/>
            <a:ext cx="8954750" cy="38581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C4E32D-4627-1C96-CE7B-ADB54479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54" y="5331137"/>
            <a:ext cx="5687900" cy="145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97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3FD4A-2F48-CC27-CDD7-52E76D8B9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3DD23B7-2F93-6C61-ED3B-1A0E409CAC6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웹 어플리케이션 구조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EC094-F4DF-FDEF-A4AB-5FAB5CDEAB5B}"/>
              </a:ext>
            </a:extLst>
          </p:cNvPr>
          <p:cNvSpPr txBox="1"/>
          <p:nvPr/>
        </p:nvSpPr>
        <p:spPr>
          <a:xfrm>
            <a:off x="292106" y="805542"/>
            <a:ext cx="819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webapp</a:t>
            </a:r>
            <a:r>
              <a:rPr lang="ko-KR" altLang="en-US" dirty="0"/>
              <a:t> 폴더 아래 </a:t>
            </a:r>
            <a:r>
              <a:rPr lang="en-US" altLang="ko-KR" dirty="0"/>
              <a:t>front-end</a:t>
            </a:r>
            <a:r>
              <a:rPr lang="ko-KR" altLang="en-US" dirty="0"/>
              <a:t>를 위한 </a:t>
            </a:r>
            <a:r>
              <a:rPr lang="en-US" altLang="ko-KR" dirty="0" err="1"/>
              <a:t>css</a:t>
            </a:r>
            <a:r>
              <a:rPr lang="en-US" altLang="ko-KR" dirty="0"/>
              <a:t>, images, </a:t>
            </a:r>
            <a:r>
              <a:rPr lang="en-US" altLang="ko-KR" dirty="0" err="1"/>
              <a:t>js</a:t>
            </a:r>
            <a:r>
              <a:rPr lang="en-US" altLang="ko-KR" dirty="0"/>
              <a:t>, members </a:t>
            </a:r>
            <a:r>
              <a:rPr lang="ko-KR" altLang="en-US" dirty="0"/>
              <a:t>폴더 만들기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D17E6-8EC7-42AD-AC89-BD343C1A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23" y="1323924"/>
            <a:ext cx="6299041" cy="32799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874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01455-96E9-F1E2-9608-D50CE16D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792CA77-102D-BAB5-8411-01B4473550B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간단한 웹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8D7DD-635F-F5B9-105B-DBC2A92F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1" y="1872622"/>
            <a:ext cx="6658904" cy="346758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631B7E-D499-1B00-C2E7-9CF89E150238}"/>
              </a:ext>
            </a:extLst>
          </p:cNvPr>
          <p:cNvSpPr txBox="1"/>
          <p:nvPr/>
        </p:nvSpPr>
        <p:spPr>
          <a:xfrm>
            <a:off x="292106" y="805542"/>
            <a:ext cx="5827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webapp</a:t>
            </a:r>
            <a:r>
              <a:rPr lang="ko-KR" altLang="en-US" dirty="0"/>
              <a:t> 폴더 아래 </a:t>
            </a:r>
            <a:r>
              <a:rPr lang="en-US" altLang="ko-KR" dirty="0"/>
              <a:t>index.html </a:t>
            </a:r>
            <a:r>
              <a:rPr lang="ko-KR" altLang="en-US" dirty="0"/>
              <a:t>파일 만들기 </a:t>
            </a:r>
            <a:br>
              <a:rPr lang="en-US" altLang="ko-KR" dirty="0"/>
            </a:br>
            <a:r>
              <a:rPr lang="en-US" altLang="ko-KR" dirty="0"/>
              <a:t>New </a:t>
            </a:r>
            <a:r>
              <a:rPr lang="en-US" altLang="ko-KR" dirty="0">
                <a:sym typeface="Wingdings" panose="05000000000000000000" pitchFamily="2" charset="2"/>
              </a:rPr>
              <a:t> Others  Web  HTML File  index.html 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3A3E1F-B5B7-548C-ECE5-3F109A2E3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98" y="1872622"/>
            <a:ext cx="4664747" cy="217307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2D85E-5A51-5248-0E2E-CB852D7FA947}"/>
              </a:ext>
            </a:extLst>
          </p:cNvPr>
          <p:cNvSpPr txBox="1"/>
          <p:nvPr/>
        </p:nvSpPr>
        <p:spPr>
          <a:xfrm>
            <a:off x="7363293" y="4136406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body </a:t>
            </a:r>
            <a:r>
              <a:rPr lang="ko-KR" altLang="en-US" dirty="0"/>
              <a:t>에 보여줄 내용 추가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217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AEBD7-5384-F015-7520-428191ADD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F66EEC-2037-0995-8DA2-CAA9E67CB5F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폴더 구성 및 설치 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340D3-D3FB-F630-090A-B534B2EB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0" y="923735"/>
            <a:ext cx="5858180" cy="365816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8965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9DA5-5F9D-AEB9-643D-FD8118A27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C0F422-FE9A-04C9-8B15-08598FA6D9C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Tomcat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 등록하기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Context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48E2C-2778-662D-96B6-F0D050C9EBE8}"/>
              </a:ext>
            </a:extLst>
          </p:cNvPr>
          <p:cNvSpPr txBox="1"/>
          <p:nvPr/>
        </p:nvSpPr>
        <p:spPr>
          <a:xfrm>
            <a:off x="292106" y="805542"/>
            <a:ext cx="735752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Servers </a:t>
            </a:r>
            <a:r>
              <a:rPr lang="en-US" altLang="ko-KR" dirty="0">
                <a:sym typeface="Wingdings" panose="05000000000000000000" pitchFamily="2" charset="2"/>
              </a:rPr>
              <a:t> Tomcat  server.xml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&lt;Value </a:t>
            </a:r>
            <a:r>
              <a:rPr lang="en-US" altLang="ko-KR" dirty="0" err="1">
                <a:sym typeface="Wingdings" panose="05000000000000000000" pitchFamily="2" charset="2"/>
              </a:rPr>
              <a:t>className</a:t>
            </a:r>
            <a:r>
              <a:rPr lang="en-US" altLang="ko-KR" dirty="0">
                <a:sym typeface="Wingdings" panose="05000000000000000000" pitchFamily="2" charset="2"/>
              </a:rPr>
              <a:t>=“~ 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 &lt;/Host&gt; </a:t>
            </a:r>
            <a:r>
              <a:rPr lang="ko-KR" altLang="en-US" dirty="0">
                <a:sym typeface="Wingdings" panose="05000000000000000000" pitchFamily="2" charset="2"/>
              </a:rPr>
              <a:t>위에  아래  </a:t>
            </a:r>
            <a:r>
              <a:rPr lang="en-US" altLang="ko-KR" dirty="0">
                <a:sym typeface="Wingdings" panose="05000000000000000000" pitchFamily="2" charset="2"/>
              </a:rPr>
              <a:t>context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7F3B2-42D2-49EA-A495-3BFD591CE55E}"/>
              </a:ext>
            </a:extLst>
          </p:cNvPr>
          <p:cNvSpPr txBox="1"/>
          <p:nvPr/>
        </p:nvSpPr>
        <p:spPr>
          <a:xfrm>
            <a:off x="700314" y="1824382"/>
            <a:ext cx="114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8080"/>
                </a:solidFill>
                <a:effectLst/>
                <a:latin typeface="+mn-ea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+mn-ea"/>
              </a:rPr>
              <a:t>Context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+mn-ea"/>
              </a:rPr>
              <a:t>path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+mn-ea"/>
              </a:rPr>
              <a:t>"/home"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+mn-ea"/>
              </a:rPr>
              <a:t>docBase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+mn-ea"/>
              </a:rPr>
              <a:t>"C:\eGovFrame-4.2.0\workspace.edu\FirstWEB\webapp"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+mn-ea"/>
              </a:rPr>
              <a:t>/&gt;</a:t>
            </a:r>
            <a:endParaRPr lang="en-US" altLang="ko-KR" sz="180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F2FD4-0A24-4899-A87D-37193F16CD60}"/>
              </a:ext>
            </a:extLst>
          </p:cNvPr>
          <p:cNvSpPr txBox="1"/>
          <p:nvPr/>
        </p:nvSpPr>
        <p:spPr>
          <a:xfrm>
            <a:off x="787920" y="4743023"/>
            <a:ext cx="5625579" cy="78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+mn-ea"/>
              </a:rPr>
              <a:t>path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  <a:hlinkClick r:id="rId2"/>
              </a:rPr>
              <a:t>http://localhost:8080/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여기에 입력하는 페이지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docBase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웹 어플리케이션의 루트 디렉토리 경로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17515-A845-4544-B673-A6952A3441D6}"/>
              </a:ext>
            </a:extLst>
          </p:cNvPr>
          <p:cNvSpPr txBox="1"/>
          <p:nvPr/>
        </p:nvSpPr>
        <p:spPr>
          <a:xfrm>
            <a:off x="700314" y="2242563"/>
            <a:ext cx="10570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en-US" altLang="ko-KR" sz="1800" dirty="0">
                <a:solidFill>
                  <a:srgbClr val="268BD2"/>
                </a:solidFill>
                <a:effectLst/>
                <a:latin typeface="+mn-ea"/>
              </a:rPr>
              <a:t>Context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path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"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+mn-ea"/>
              </a:rPr>
              <a:t>/home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dirty="0" err="1">
                <a:solidFill>
                  <a:srgbClr val="93A1A1"/>
                </a:solidFill>
                <a:effectLst/>
                <a:latin typeface="+mn-ea"/>
              </a:rPr>
              <a:t>docBase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"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+mn-ea"/>
              </a:rPr>
              <a:t>C:\eGovFrame-4.3.0\workspace-edu\FirstWEB\webapp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+mn-ea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+mn-ea"/>
              </a:rPr>
              <a:t>/&gt;</a:t>
            </a:r>
            <a:endParaRPr lang="ko-KR" altLang="en-US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9651A4-FEB9-44DD-9BA3-FE8491064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4" y="3194818"/>
            <a:ext cx="10774931" cy="152099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217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9DA5-5F9D-AEB9-643D-FD8118A27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C0F422-FE9A-04C9-8B15-08598FA6D9C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Tomcat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 등록하기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Context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등록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67A62-DD7F-B070-F1E6-A5D7EA2815DA}"/>
              </a:ext>
            </a:extLst>
          </p:cNvPr>
          <p:cNvSpPr txBox="1"/>
          <p:nvPr/>
        </p:nvSpPr>
        <p:spPr>
          <a:xfrm>
            <a:off x="217678" y="994514"/>
            <a:ext cx="11557523" cy="785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경로 확인 </a:t>
            </a:r>
            <a:r>
              <a:rPr lang="en-US" altLang="ko-KR" sz="1600" b="1" dirty="0"/>
              <a:t>: </a:t>
            </a:r>
            <a:r>
              <a:rPr lang="ko-KR" altLang="en-US" sz="1600" b="1" dirty="0">
                <a:solidFill>
                  <a:srgbClr val="C00000"/>
                </a:solidFill>
              </a:rPr>
              <a:t>경로는 버전에 따라 다르므로 반드시 아래에서 확인할 것</a:t>
            </a:r>
            <a:r>
              <a:rPr lang="en-US" altLang="ko-KR" sz="1600" b="1" dirty="0">
                <a:solidFill>
                  <a:srgbClr val="C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-  </a:t>
            </a:r>
            <a:r>
              <a:rPr lang="ko-KR" altLang="en-US" sz="1600" dirty="0"/>
              <a:t>프로젝트 아래 </a:t>
            </a:r>
            <a:r>
              <a:rPr lang="en-US" altLang="ko-KR" sz="1600" dirty="0"/>
              <a:t>webapp </a:t>
            </a:r>
            <a:r>
              <a:rPr lang="ko-KR" altLang="en-US" sz="1600" dirty="0"/>
              <a:t>폴더 위에서 마우스 우측 버튼 </a:t>
            </a:r>
            <a:r>
              <a:rPr lang="en-US" altLang="ko-KR" sz="1600" dirty="0">
                <a:sym typeface="Wingdings" panose="05000000000000000000" pitchFamily="2" charset="2"/>
              </a:rPr>
              <a:t> Properties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ym typeface="Wingdings" panose="05000000000000000000" pitchFamily="2" charset="2"/>
              </a:rPr>
              <a:t>Location </a:t>
            </a:r>
            <a:r>
              <a:rPr lang="ko-KR" altLang="en-US" sz="1600" dirty="0">
                <a:sym typeface="Wingdings" panose="05000000000000000000" pitchFamily="2" charset="2"/>
              </a:rPr>
              <a:t>복사해서 </a:t>
            </a:r>
            <a:r>
              <a:rPr lang="en-US" altLang="ko-KR" sz="1600" dirty="0" err="1">
                <a:sym typeface="Wingdings" panose="05000000000000000000" pitchFamily="2" charset="2"/>
              </a:rPr>
              <a:t>docBase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에 넣으면 됨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0B3A9-7DB1-4CF7-B020-F88FE71A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46" y="2250139"/>
            <a:ext cx="2800741" cy="128605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C051D8-8FC2-4136-9CBE-371E903507BB}"/>
              </a:ext>
            </a:extLst>
          </p:cNvPr>
          <p:cNvCxnSpPr/>
          <p:nvPr/>
        </p:nvCxnSpPr>
        <p:spPr>
          <a:xfrm flipH="1">
            <a:off x="2020186" y="2930380"/>
            <a:ext cx="170121" cy="159488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9971BF7-3F16-4936-B4A2-A26239F91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46" y="3770109"/>
            <a:ext cx="7930929" cy="17375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FE370DB-FAC0-4477-823A-3A8F58D53E65}"/>
              </a:ext>
            </a:extLst>
          </p:cNvPr>
          <p:cNvCxnSpPr/>
          <p:nvPr/>
        </p:nvCxnSpPr>
        <p:spPr>
          <a:xfrm flipH="1">
            <a:off x="8020493" y="4762724"/>
            <a:ext cx="170121" cy="159488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086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1D402-D856-74AA-4B30-53B7A0434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EAD77D-20E8-93E6-358D-C8861D3F41A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Tomcat start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B7B69F-DC44-36C3-B05D-72795448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80" y="2121033"/>
            <a:ext cx="10804973" cy="2124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5C5A97-8217-0BC0-B1F4-73DF98992599}"/>
              </a:ext>
            </a:extLst>
          </p:cNvPr>
          <p:cNvCxnSpPr>
            <a:cxnSpLocks/>
          </p:cNvCxnSpPr>
          <p:nvPr/>
        </p:nvCxnSpPr>
        <p:spPr>
          <a:xfrm flipV="1">
            <a:off x="9622465" y="2973571"/>
            <a:ext cx="217303" cy="4191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93E549-E70E-44F2-B840-842AAF17B4F0}"/>
              </a:ext>
            </a:extLst>
          </p:cNvPr>
          <p:cNvSpPr txBox="1"/>
          <p:nvPr/>
        </p:nvSpPr>
        <p:spPr>
          <a:xfrm>
            <a:off x="292106" y="805542"/>
            <a:ext cx="553286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eclipse </a:t>
            </a:r>
            <a:r>
              <a:rPr lang="ko-KR" altLang="en-US" dirty="0"/>
              <a:t>프로그램 아래 창 메뉴에서 </a:t>
            </a:r>
            <a:r>
              <a:rPr lang="en-US" altLang="ko-KR" dirty="0"/>
              <a:t>‘Servers’ </a:t>
            </a:r>
            <a:r>
              <a:rPr lang="ko-KR" altLang="en-US" dirty="0"/>
              <a:t>클릭</a:t>
            </a:r>
            <a:br>
              <a:rPr lang="en-US" altLang="ko-KR" dirty="0"/>
            </a:br>
            <a:r>
              <a:rPr lang="ko-KR" altLang="en-US" dirty="0"/>
              <a:t>보이지 않으면 </a:t>
            </a:r>
            <a:r>
              <a:rPr lang="en-US" altLang="ko-KR" dirty="0"/>
              <a:t>Window </a:t>
            </a:r>
            <a:r>
              <a:rPr lang="en-US" altLang="ko-KR" dirty="0">
                <a:sym typeface="Wingdings" panose="05000000000000000000" pitchFamily="2" charset="2"/>
              </a:rPr>
              <a:t> Show view  Servers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0B3FF-22EA-4600-B1AE-B2FF56097E48}"/>
              </a:ext>
            </a:extLst>
          </p:cNvPr>
          <p:cNvSpPr txBox="1"/>
          <p:nvPr/>
        </p:nvSpPr>
        <p:spPr>
          <a:xfrm>
            <a:off x="9163492" y="342900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Run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64903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Browser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F31DE3-D357-A4A9-0ACD-77A5C08C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1" y="1014147"/>
            <a:ext cx="9554908" cy="38010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2270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3DA2C-52C8-470F-B209-218CC129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3" y="708193"/>
            <a:ext cx="10669331" cy="170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JavaServer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Pages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(JSP)는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HTML에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Java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코드를 삽입해 서버에서 실행 후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결과를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HTML로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변환하여 </a:t>
            </a:r>
            <a:b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클라이언트(브라우저)에게 전달하는 기술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JSP는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.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확장자를 가지며, 최종적으로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Servlet으로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변환되어 실행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된다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.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dirty="0">
                <a:latin typeface="+mn-ea"/>
              </a:rPr>
              <a:t>JSP </a:t>
            </a:r>
            <a:r>
              <a:rPr lang="ko-KR" altLang="en-US" dirty="0">
                <a:latin typeface="+mn-ea"/>
              </a:rPr>
              <a:t>특징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7132E2-6FF3-4D43-8406-40B38EA1A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5603"/>
              </p:ext>
            </p:extLst>
          </p:nvPr>
        </p:nvGraphicFramePr>
        <p:xfrm>
          <a:off x="476692" y="2408980"/>
          <a:ext cx="9411587" cy="25462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51787">
                  <a:extLst>
                    <a:ext uri="{9D8B030D-6E8A-4147-A177-3AD203B41FA5}">
                      <a16:colId xmlns:a16="http://schemas.microsoft.com/office/drawing/2014/main" val="2010656006"/>
                    </a:ext>
                  </a:extLst>
                </a:gridCol>
                <a:gridCol w="6659800">
                  <a:extLst>
                    <a:ext uri="{9D8B030D-6E8A-4147-A177-3AD203B41FA5}">
                      <a16:colId xmlns:a16="http://schemas.microsoft.com/office/drawing/2014/main" val="1361870416"/>
                    </a:ext>
                  </a:extLst>
                </a:gridCol>
              </a:tblGrid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291355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서버 사이드 실행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>
                          <a:latin typeface="+mn-ea"/>
                          <a:ea typeface="+mn-ea"/>
                        </a:rPr>
                        <a:t>Java 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코드가 서버에서 실행되어 클라이언트는 </a:t>
                      </a:r>
                      <a:r>
                        <a:rPr lang="en-US" altLang="ko-KR" sz="1600" b="0">
                          <a:latin typeface="+mn-ea"/>
                          <a:ea typeface="+mn-ea"/>
                        </a:rPr>
                        <a:t>HTML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만 받음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871280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ea"/>
                          <a:ea typeface="+mn-ea"/>
                        </a:rPr>
                        <a:t>HTML + Java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혼합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정적인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HTML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코드에 동적인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Java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코드를 삽입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648940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+mn-ea"/>
                          <a:ea typeface="+mn-ea"/>
                        </a:rPr>
                        <a:t>Servlet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으로 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JSP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는 내부적으로 </a:t>
                      </a:r>
                      <a:r>
                        <a:rPr lang="ko-KR" altLang="en-US" sz="1600" b="0" dirty="0" err="1">
                          <a:latin typeface="+mn-ea"/>
                          <a:ea typeface="+mn-ea"/>
                        </a:rPr>
                        <a:t>서블릿으로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 변환되어 실행됨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837842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표준 태그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latin typeface="+mn-ea"/>
                          <a:ea typeface="+mn-ea"/>
                        </a:rPr>
                        <a:t>JSP 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태그 라이브러리</a:t>
                      </a:r>
                      <a:r>
                        <a:rPr lang="en-US" altLang="ko-KR" sz="1600" b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b="0">
                          <a:latin typeface="+mn-ea"/>
                          <a:ea typeface="+mn-ea"/>
                        </a:rPr>
                        <a:t>JSTL), EL(Expression Language) </a:t>
                      </a:r>
                      <a:r>
                        <a:rPr lang="ko-KR" altLang="en-US" sz="1600" b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182612"/>
                  </a:ext>
                </a:extLst>
              </a:tr>
              <a:tr h="4243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MVC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구조 사용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JSP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는 보통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View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역할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, Servlet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Controller </a:t>
                      </a:r>
                      <a:r>
                        <a:rPr lang="ko-KR" altLang="en-US" sz="1600" b="0" dirty="0">
                          <a:latin typeface="+mn-ea"/>
                          <a:ea typeface="+mn-ea"/>
                        </a:rPr>
                        <a:t>역할 수행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713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368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?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3DA2C-52C8-470F-B209-218CC1299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740090"/>
            <a:ext cx="9421169" cy="2116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Servlet(</a:t>
            </a:r>
            <a:r>
              <a:rPr lang="ko-KR" altLang="en-US" dirty="0" err="1">
                <a:latin typeface="+mn-ea"/>
              </a:rPr>
              <a:t>서블릿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Java </a:t>
            </a:r>
            <a:r>
              <a:rPr lang="ko-KR" altLang="en-US" dirty="0">
                <a:latin typeface="+mn-ea"/>
              </a:rPr>
              <a:t>언어로 작성된 </a:t>
            </a:r>
            <a:r>
              <a:rPr lang="ko-KR" altLang="en-US" b="1" dirty="0">
                <a:latin typeface="+mn-ea"/>
              </a:rPr>
              <a:t>서버 사이드 프로그램</a:t>
            </a:r>
            <a:r>
              <a:rPr lang="ko-KR" altLang="en-US" dirty="0">
                <a:latin typeface="+mn-ea"/>
              </a:rPr>
              <a:t>으로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웹 서버에서 실행되며 </a:t>
            </a:r>
            <a:r>
              <a:rPr lang="ko-KR" altLang="en-US" b="1" dirty="0">
                <a:latin typeface="+mn-ea"/>
              </a:rPr>
              <a:t>클라이언트의 요청을 처리하고 그 결과를 응답</a:t>
            </a:r>
            <a:r>
              <a:rPr lang="ko-KR" altLang="en-US" dirty="0">
                <a:latin typeface="+mn-ea"/>
              </a:rPr>
              <a:t>하는 역할을 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사용자가 웹 브라우저에서 요청을 보내면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en-US" altLang="ko-KR" b="1" dirty="0">
                <a:latin typeface="+mn-ea"/>
              </a:rPr>
              <a:t>Servlet</a:t>
            </a:r>
            <a:r>
              <a:rPr lang="ko-KR" altLang="en-US" b="1" dirty="0">
                <a:latin typeface="+mn-ea"/>
              </a:rPr>
              <a:t>이 그 요청을 받아서 </a:t>
            </a:r>
            <a:r>
              <a:rPr lang="en-US" altLang="ko-KR" b="1" dirty="0">
                <a:latin typeface="+mn-ea"/>
              </a:rPr>
              <a:t>Java </a:t>
            </a:r>
            <a:r>
              <a:rPr lang="ko-KR" altLang="en-US" b="1" dirty="0">
                <a:latin typeface="+mn-ea"/>
              </a:rPr>
              <a:t>코드로 처리하고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처리 결과를 </a:t>
            </a:r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등으로 만들어 브라우저에 응답</a:t>
            </a:r>
            <a:r>
              <a:rPr lang="en-US" altLang="ko-KR" dirty="0">
                <a:latin typeface="+mn-ea"/>
              </a:rPr>
              <a:t>(Response) </a:t>
            </a:r>
            <a:r>
              <a:rPr lang="ko-KR" altLang="en-US" dirty="0">
                <a:latin typeface="+mn-ea"/>
              </a:rPr>
              <a:t>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259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88867C-FBC4-46FE-A326-AB987D7A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5" y="1274520"/>
            <a:ext cx="5977748" cy="43089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7678D67-207F-44C5-8B75-DF027D2B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740090"/>
            <a:ext cx="5942974" cy="45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webapp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New  Other  JSP File   </a:t>
            </a:r>
            <a:r>
              <a:rPr lang="en-US" altLang="ko-KR" dirty="0" err="1">
                <a:latin typeface="+mn-ea"/>
                <a:sym typeface="Wingdings" panose="05000000000000000000" pitchFamily="2" charset="2"/>
              </a:rPr>
              <a:t>myTime.jsp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D7283C-BB43-4697-A5A4-32DFC1C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374" y="1274520"/>
            <a:ext cx="5287113" cy="20100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435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web API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7678D67-207F-44C5-8B75-DF027D2B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740090"/>
            <a:ext cx="7369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C:\eGovFrame-4.3.0\bin\apache-tomcat-9.0.102\lib</a:t>
            </a:r>
            <a:r>
              <a:rPr lang="en-US" altLang="ko-KR" dirty="0"/>
              <a:t>\servlet-api.jar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FD120-D80E-4A9B-A9CF-E876808A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334638"/>
            <a:ext cx="11437088" cy="32193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52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web API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7678D67-207F-44C5-8B75-DF027D2B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" y="740090"/>
            <a:ext cx="61093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이름 </a:t>
            </a:r>
            <a:r>
              <a:rPr lang="en-US" altLang="ko-KR" dirty="0">
                <a:sym typeface="Wingdings" panose="05000000000000000000" pitchFamily="2" charset="2"/>
              </a:rPr>
              <a:t> Build Path  Configure Build Path…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9A3AA-48C9-46F8-9589-1C813C6F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90" y="1193020"/>
            <a:ext cx="9116697" cy="50870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9251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web API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841DF-A2ED-4DA1-9CF8-105A2D25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910441"/>
            <a:ext cx="10313220" cy="503711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1423CC-71D8-49D9-B514-2C2A1E12ABCD}"/>
              </a:ext>
            </a:extLst>
          </p:cNvPr>
          <p:cNvSpPr/>
          <p:nvPr/>
        </p:nvSpPr>
        <p:spPr>
          <a:xfrm>
            <a:off x="7527851" y="2306030"/>
            <a:ext cx="1669312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A2BB8CD-CAF8-4BA5-A6D9-308464482D32}"/>
              </a:ext>
            </a:extLst>
          </p:cNvPr>
          <p:cNvSpPr/>
          <p:nvPr/>
        </p:nvSpPr>
        <p:spPr>
          <a:xfrm>
            <a:off x="3586716" y="1575929"/>
            <a:ext cx="815163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7E4777-DE8D-492F-A537-D545E6F5BA96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4401879" y="1714152"/>
            <a:ext cx="3125972" cy="730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55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D4F03-0782-9699-8636-FA2B3B2A9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9ABC77-0C6F-17B9-677B-C860F5C5E10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23690-9087-785D-0B64-DEC4E2E13301}"/>
              </a:ext>
            </a:extLst>
          </p:cNvPr>
          <p:cNvSpPr txBox="1"/>
          <p:nvPr/>
        </p:nvSpPr>
        <p:spPr>
          <a:xfrm flipH="1">
            <a:off x="340993" y="962025"/>
            <a:ext cx="8155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mySQL </a:t>
            </a:r>
            <a:r>
              <a:rPr lang="ko-KR" altLang="en-US" dirty="0">
                <a:solidFill>
                  <a:srgbClr val="3A0DFB"/>
                </a:solidFill>
              </a:rPr>
              <a:t>구동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cmd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C:\eGovFrame-4.2.0\bin\mysql-8.0.36\startup.bat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9BE80-D94C-851F-1167-379CA2AA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0" y="808872"/>
            <a:ext cx="3398688" cy="26645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000279-CDD1-A3C3-C3D9-BA0E302733CC}"/>
              </a:ext>
            </a:extLst>
          </p:cNvPr>
          <p:cNvSpPr/>
          <p:nvPr/>
        </p:nvSpPr>
        <p:spPr>
          <a:xfrm>
            <a:off x="10295436" y="3089366"/>
            <a:ext cx="1010195" cy="177710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D42C31-DB48-5512-FED3-80A20ECD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3" y="2112040"/>
            <a:ext cx="7387298" cy="33504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0C6C27-0F41-61E7-0D2F-E1A066B87239}"/>
              </a:ext>
            </a:extLst>
          </p:cNvPr>
          <p:cNvSpPr/>
          <p:nvPr/>
        </p:nvSpPr>
        <p:spPr>
          <a:xfrm>
            <a:off x="3033972" y="5237115"/>
            <a:ext cx="842703" cy="187235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AF03E-F360-FBFB-3DF0-4031EF02B6D3}"/>
              </a:ext>
            </a:extLst>
          </p:cNvPr>
          <p:cNvSpPr txBox="1"/>
          <p:nvPr/>
        </p:nvSpPr>
        <p:spPr>
          <a:xfrm flipH="1">
            <a:off x="340993" y="5587463"/>
            <a:ext cx="8155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mySQL </a:t>
            </a:r>
            <a:r>
              <a:rPr lang="ko-KR" altLang="en-US" dirty="0">
                <a:solidFill>
                  <a:srgbClr val="3A0DFB"/>
                </a:solidFill>
              </a:rPr>
              <a:t>종료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cmd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Ctrl + ‘C’</a:t>
            </a:r>
          </a:p>
        </p:txBody>
      </p:sp>
    </p:spTree>
    <p:extLst>
      <p:ext uri="{BB962C8B-B14F-4D97-AF65-F5344CB8AC3E}">
        <p14:creationId xmlns:p14="http://schemas.microsoft.com/office/powerpoint/2010/main" val="560453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편집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F458-E3CE-4063-96E7-A9F7829DBBF6}"/>
              </a:ext>
            </a:extLst>
          </p:cNvPr>
          <p:cNvSpPr txBox="1"/>
          <p:nvPr/>
        </p:nvSpPr>
        <p:spPr>
          <a:xfrm>
            <a:off x="531628" y="826601"/>
            <a:ext cx="1079204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"text/html; charset=UTF-8"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pageEncoding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나의 재미있는 홈페이지에 오신걸 환영합니다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10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접속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34F80B-E79A-4BBC-A8D5-A7A8036D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" y="1704276"/>
            <a:ext cx="8888065" cy="20672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58C8A2-8B4D-47CE-9B54-FE33FF532101}"/>
              </a:ext>
            </a:extLst>
          </p:cNvPr>
          <p:cNvSpPr txBox="1"/>
          <p:nvPr/>
        </p:nvSpPr>
        <p:spPr>
          <a:xfrm>
            <a:off x="563525" y="1034336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http://localhost:8080/home/myTime.jsp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775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날짜 표시하기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04F70-26C3-41A0-9F35-428703ABEC11}"/>
              </a:ext>
            </a:extLst>
          </p:cNvPr>
          <p:cNvSpPr txBox="1"/>
          <p:nvPr/>
        </p:nvSpPr>
        <p:spPr>
          <a:xfrm>
            <a:off x="148855" y="771781"/>
            <a:ext cx="772987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"text/html; charset=UTF-8"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pageEncoding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java.util.Date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dt=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java.util.Date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나의 재미있는 홈페이지에 오신걸 환영합니다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현재 시간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&lt;%=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dt.toString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0D24E-9D00-4FCC-9252-7F813329F1FF}"/>
              </a:ext>
            </a:extLst>
          </p:cNvPr>
          <p:cNvSpPr txBox="1"/>
          <p:nvPr/>
        </p:nvSpPr>
        <p:spPr>
          <a:xfrm>
            <a:off x="8250866" y="906060"/>
            <a:ext cx="315374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파일에서 </a:t>
            </a:r>
            <a:r>
              <a:rPr lang="en-US" altLang="ko-KR" dirty="0"/>
              <a:t>java</a:t>
            </a:r>
            <a:r>
              <a:rPr lang="ko-KR" altLang="en-US" dirty="0"/>
              <a:t>를 쓰려면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&lt;%   %&gt;   </a:t>
            </a:r>
            <a:r>
              <a:rPr lang="ko-KR" altLang="en-US" dirty="0"/>
              <a:t>사이에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F8360-E29C-4EDD-BFDB-32DC8423A12E}"/>
              </a:ext>
            </a:extLst>
          </p:cNvPr>
          <p:cNvSpPr txBox="1"/>
          <p:nvPr/>
        </p:nvSpPr>
        <p:spPr>
          <a:xfrm>
            <a:off x="8250866" y="4216330"/>
            <a:ext cx="344196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파일에서 값을 출력하려면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&lt;%=   %&gt;   </a:t>
            </a:r>
            <a:r>
              <a:rPr lang="ko-KR" altLang="en-US" dirty="0"/>
              <a:t>사이에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3E1DD-CBD8-4F5A-A77C-DF2B22DF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90" y="5336009"/>
            <a:ext cx="5411144" cy="14041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7049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1~10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더하기 프로그램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A1B645-218C-4559-8447-A8AB69D4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9" y="656492"/>
            <a:ext cx="5555047" cy="45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webapp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New  Other  JSP File   </a:t>
            </a:r>
            <a:r>
              <a:rPr lang="en-US" altLang="ko-KR" dirty="0" err="1">
                <a:latin typeface="+mn-ea"/>
                <a:sym typeface="Wingdings" panose="05000000000000000000" pitchFamily="2" charset="2"/>
              </a:rPr>
              <a:t>sum.jsp</a:t>
            </a:r>
            <a:endParaRPr lang="en-US" altLang="ko-KR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E220F-3DE8-4868-A6BE-A4B8A75E4108}"/>
              </a:ext>
            </a:extLst>
          </p:cNvPr>
          <p:cNvSpPr txBox="1"/>
          <p:nvPr/>
        </p:nvSpPr>
        <p:spPr>
          <a:xfrm>
            <a:off x="414670" y="1307668"/>
            <a:ext cx="5681330" cy="526297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"text/html; charset=UTF-8"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pageEncoding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sum=0;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for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&lt;=10;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sum +=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1~10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까지 더하기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&lt;%=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362FAE-EE0A-49A9-8B34-92C27951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501" y="5273612"/>
            <a:ext cx="3153215" cy="12193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40F82C81-0CB8-4A65-9D78-80A50E0482EF}"/>
              </a:ext>
            </a:extLst>
          </p:cNvPr>
          <p:cNvSpPr/>
          <p:nvPr/>
        </p:nvSpPr>
        <p:spPr>
          <a:xfrm>
            <a:off x="6241312" y="1382233"/>
            <a:ext cx="95693" cy="1605516"/>
          </a:xfrm>
          <a:prstGeom prst="rightBrace">
            <a:avLst/>
          </a:prstGeom>
          <a:ln>
            <a:solidFill>
              <a:srgbClr val="3A0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CEB0B9-1F08-4F38-B842-A043D97DFFE4}"/>
              </a:ext>
            </a:extLst>
          </p:cNvPr>
          <p:cNvSpPr txBox="1"/>
          <p:nvPr/>
        </p:nvSpPr>
        <p:spPr>
          <a:xfrm>
            <a:off x="6533613" y="186182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비즈니스</a:t>
            </a:r>
            <a:endParaRPr lang="en-US" altLang="ko-KR" sz="1600" dirty="0"/>
          </a:p>
          <a:p>
            <a:pPr algn="ctr"/>
            <a:r>
              <a:rPr lang="ko-KR" altLang="en-US" sz="1600" dirty="0"/>
              <a:t>로직</a:t>
            </a:r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A180C9B1-FAC3-4EF1-A98F-A6A6AABD4728}"/>
              </a:ext>
            </a:extLst>
          </p:cNvPr>
          <p:cNvSpPr/>
          <p:nvPr/>
        </p:nvSpPr>
        <p:spPr>
          <a:xfrm>
            <a:off x="6269666" y="3342168"/>
            <a:ext cx="67339" cy="2973572"/>
          </a:xfrm>
          <a:prstGeom prst="rightBrace">
            <a:avLst/>
          </a:prstGeom>
          <a:ln>
            <a:solidFill>
              <a:srgbClr val="3A0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9F31E4-938E-42E2-9CA3-8B38835E957F}"/>
              </a:ext>
            </a:extLst>
          </p:cNvPr>
          <p:cNvSpPr txBox="1"/>
          <p:nvPr/>
        </p:nvSpPr>
        <p:spPr>
          <a:xfrm>
            <a:off x="6510671" y="45365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/>
              <a:t>프리젠테이션</a:t>
            </a:r>
            <a:endParaRPr lang="en-US" altLang="ko-KR" sz="1600" dirty="0"/>
          </a:p>
          <a:p>
            <a:pPr algn="ctr"/>
            <a:r>
              <a:rPr lang="ko-KR" altLang="en-US" sz="1600" dirty="0"/>
              <a:t>로직</a:t>
            </a:r>
          </a:p>
        </p:txBody>
      </p:sp>
    </p:spTree>
    <p:extLst>
      <p:ext uri="{BB962C8B-B14F-4D97-AF65-F5344CB8AC3E}">
        <p14:creationId xmlns:p14="http://schemas.microsoft.com/office/powerpoint/2010/main" val="4024166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A1B645-218C-4559-8447-A8AB69D4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9" y="656492"/>
            <a:ext cx="4287199" cy="87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util package</a:t>
            </a:r>
            <a:r>
              <a:rPr lang="ko-KR" altLang="en-US" dirty="0">
                <a:latin typeface="+mn-ea"/>
              </a:rPr>
              <a:t> 만들기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ym typeface="Wingdings" panose="05000000000000000000" pitchFamily="2" charset="2"/>
              </a:rPr>
              <a:t>src</a:t>
            </a:r>
            <a:r>
              <a:rPr lang="en-US" altLang="ko-KR" dirty="0">
                <a:sym typeface="Wingdings" panose="05000000000000000000" pitchFamily="2" charset="2"/>
              </a:rPr>
              <a:t>  New  Package  </a:t>
            </a:r>
            <a:r>
              <a:rPr lang="en-US" altLang="ko-KR" dirty="0" err="1">
                <a:sym typeface="Wingdings" panose="05000000000000000000" pitchFamily="2" charset="2"/>
              </a:rPr>
              <a:t>kr.web.util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E26EF0-FBC1-4481-B8ED-740A9BCBC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8" y="1641544"/>
            <a:ext cx="4896533" cy="233395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8CD7C9-D75F-441C-B858-E924F6AD846C}"/>
              </a:ext>
            </a:extLst>
          </p:cNvPr>
          <p:cNvSpPr/>
          <p:nvPr/>
        </p:nvSpPr>
        <p:spPr>
          <a:xfrm>
            <a:off x="1800445" y="3044327"/>
            <a:ext cx="1038448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32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myUtil.java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A1B645-218C-4559-8447-A8AB69D4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9" y="656492"/>
            <a:ext cx="4340162" cy="87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class 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ym typeface="Wingdings" panose="05000000000000000000" pitchFamily="2" charset="2"/>
              </a:rPr>
              <a:t>kr.web.util</a:t>
            </a:r>
            <a:r>
              <a:rPr lang="en-US" altLang="ko-KR" dirty="0">
                <a:sym typeface="Wingdings" panose="05000000000000000000" pitchFamily="2" charset="2"/>
              </a:rPr>
              <a:t>  New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Class  </a:t>
            </a:r>
            <a:r>
              <a:rPr lang="en-US" altLang="ko-KR" dirty="0" err="1">
                <a:sym typeface="Wingdings" panose="05000000000000000000" pitchFamily="2" charset="2"/>
              </a:rPr>
              <a:t>myUtil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38EA77-2676-4C3C-9F25-DAE457DF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96" y="1542607"/>
            <a:ext cx="5572704" cy="3503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EC6F73-7F9F-496B-BCE0-358DA52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11" y="1542607"/>
            <a:ext cx="5801535" cy="13051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425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myUtil.java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9FAC0-60F9-4ED8-B320-2B45DA271529}"/>
              </a:ext>
            </a:extLst>
          </p:cNvPr>
          <p:cNvSpPr txBox="1"/>
          <p:nvPr/>
        </p:nvSpPr>
        <p:spPr>
          <a:xfrm>
            <a:off x="499729" y="880868"/>
            <a:ext cx="61030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kr.web.util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for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&lt;=100;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sum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return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8385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sum.jsp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수정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4805A-07E8-4F0B-BDFD-E6C538F19372}"/>
              </a:ext>
            </a:extLst>
          </p:cNvPr>
          <p:cNvSpPr txBox="1"/>
          <p:nvPr/>
        </p:nvSpPr>
        <p:spPr>
          <a:xfrm>
            <a:off x="297711" y="856357"/>
            <a:ext cx="871869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"text/html; charset=UTF-8"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pageEncoding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kr.web.util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.*"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my=</a:t>
            </a: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sum=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my.cal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html&gt;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 title here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1~100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까지 더하기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&lt;%=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</a:t>
            </a:r>
            <a:r>
              <a:rPr lang="en-US" altLang="ko-KR" sz="16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E597EB-5085-4F81-84B7-101D44CB110C}"/>
              </a:ext>
            </a:extLst>
          </p:cNvPr>
          <p:cNvSpPr/>
          <p:nvPr/>
        </p:nvSpPr>
        <p:spPr>
          <a:xfrm>
            <a:off x="4167963" y="1371600"/>
            <a:ext cx="180753" cy="11057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EFB06-6263-85FC-88C9-A506A2CF244B}"/>
              </a:ext>
            </a:extLst>
          </p:cNvPr>
          <p:cNvSpPr txBox="1"/>
          <p:nvPr/>
        </p:nvSpPr>
        <p:spPr>
          <a:xfrm flipH="1">
            <a:off x="6226182" y="5960125"/>
            <a:ext cx="502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 </a:t>
            </a:r>
            <a:r>
              <a:rPr lang="en-US" altLang="ko-KR" dirty="0"/>
              <a:t>java build path </a:t>
            </a:r>
            <a:r>
              <a:rPr lang="ko-KR" altLang="en-US" dirty="0"/>
              <a:t>수정해주어야 </a:t>
            </a:r>
            <a:r>
              <a:rPr lang="en-US" altLang="ko-KR" dirty="0"/>
              <a:t>error </a:t>
            </a:r>
            <a:r>
              <a:rPr lang="ko-KR" altLang="en-US" dirty="0"/>
              <a:t>나지 않음</a:t>
            </a:r>
          </a:p>
        </p:txBody>
      </p:sp>
    </p:spTree>
    <p:extLst>
      <p:ext uri="{BB962C8B-B14F-4D97-AF65-F5344CB8AC3E}">
        <p14:creationId xmlns:p14="http://schemas.microsoft.com/office/powerpoint/2010/main" val="466734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 Build Path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수정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18D89-6B27-4346-B824-8DB5E98B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" y="822131"/>
            <a:ext cx="10095101" cy="55407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5697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비즈니스 로직 분리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 Build Path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수정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22EE2-AD08-4AC5-B59B-EDBC8BC3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5" y="847090"/>
            <a:ext cx="5387117" cy="35016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E8EDD-EC41-4121-9EA2-8B0388263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575" y="847090"/>
            <a:ext cx="5719037" cy="1598398"/>
          </a:xfrm>
          <a:prstGeom prst="rect">
            <a:avLst/>
          </a:prstGeom>
          <a:ln>
            <a:solidFill>
              <a:srgbClr val="3A0DFB"/>
            </a:solidFill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DBB30D-3869-42B8-285D-D75AAA287B40}"/>
              </a:ext>
            </a:extLst>
          </p:cNvPr>
          <p:cNvSpPr/>
          <p:nvPr/>
        </p:nvSpPr>
        <p:spPr>
          <a:xfrm>
            <a:off x="1685581" y="4065224"/>
            <a:ext cx="1674564" cy="28349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2A99CC-F349-94E9-A3B0-9148275B4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21" y="4539314"/>
            <a:ext cx="11469907" cy="226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WEB-INF/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classes는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Eclipse의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출력 디렉터리(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output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directory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)로 설정되면,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해당 폴더는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Eclipse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프로젝트 탐색기(Project Explorer)에서는 기본적으로 숨겨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600" dirty="0" err="1">
                <a:latin typeface="Arial" panose="020B0604020202020204" pitchFamily="34" charset="0"/>
              </a:rPr>
              <a:t>Java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Build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Path에서</a:t>
            </a:r>
            <a:r>
              <a:rPr lang="ko-KR" altLang="ko-KR" sz="1600" dirty="0">
                <a:latin typeface="Arial" panose="020B0604020202020204" pitchFamily="34" charset="0"/>
              </a:rPr>
              <a:t> </a:t>
            </a:r>
            <a:r>
              <a:rPr lang="ko-KR" altLang="ko-KR" sz="1600" dirty="0" err="1">
                <a:latin typeface="Arial Unicode MS"/>
              </a:rPr>
              <a:t>classes</a:t>
            </a:r>
            <a:r>
              <a:rPr lang="ko-KR" altLang="ko-KR" sz="1600" dirty="0"/>
              <a:t> 폴더를 </a:t>
            </a:r>
            <a:r>
              <a:rPr lang="ko-KR" altLang="ko-KR" sz="1600" dirty="0" err="1"/>
              <a:t>output</a:t>
            </a:r>
            <a:r>
              <a:rPr lang="ko-KR" altLang="ko-KR" sz="1600" dirty="0"/>
              <a:t> 폴더로 설정하면, </a:t>
            </a:r>
            <a:r>
              <a:rPr lang="ko-KR" altLang="ko-KR" sz="1600" dirty="0" err="1"/>
              <a:t>컴파일된</a:t>
            </a:r>
            <a:r>
              <a:rPr lang="ko-KR" altLang="ko-KR" sz="1600" dirty="0"/>
              <a:t> </a:t>
            </a:r>
            <a:r>
              <a:rPr lang="ko-KR" altLang="ko-KR" sz="1600" dirty="0">
                <a:latin typeface="Arial Unicode MS"/>
              </a:rPr>
              <a:t>.</a:t>
            </a:r>
            <a:r>
              <a:rPr lang="ko-KR" altLang="ko-KR" sz="1600" dirty="0" err="1">
                <a:latin typeface="Arial Unicode MS"/>
              </a:rPr>
              <a:t>class</a:t>
            </a:r>
            <a:r>
              <a:rPr lang="ko-KR" altLang="ko-KR" sz="1600" dirty="0"/>
              <a:t> 파일이 그 안에 자동으로 저장</a:t>
            </a:r>
            <a:r>
              <a:rPr lang="ko-KR" altLang="en-US" sz="1600" dirty="0"/>
              <a:t>된</a:t>
            </a:r>
            <a:r>
              <a:rPr lang="ko-KR" altLang="ko-KR" sz="1600" dirty="0"/>
              <a:t>다. </a:t>
            </a:r>
            <a:endParaRPr lang="ko-KR" altLang="ko-KR" sz="1600" dirty="0">
              <a:latin typeface="Arial" panose="020B0604020202020204" pitchFamily="34" charset="0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ko-KR" sz="1600" dirty="0" err="1">
                <a:latin typeface="Arial" panose="020B0604020202020204" pitchFamily="34" charset="0"/>
              </a:rPr>
              <a:t>Eclipse는</a:t>
            </a:r>
            <a:r>
              <a:rPr lang="ko-KR" altLang="ko-KR" sz="1600" dirty="0">
                <a:latin typeface="Arial" panose="020B0604020202020204" pitchFamily="34" charset="0"/>
              </a:rPr>
              <a:t> 원본 코드 (</a:t>
            </a:r>
            <a:r>
              <a:rPr lang="ko-KR" altLang="ko-KR" sz="1600" dirty="0">
                <a:latin typeface="Arial Unicode MS"/>
              </a:rPr>
              <a:t>.</a:t>
            </a:r>
            <a:r>
              <a:rPr lang="ko-KR" altLang="ko-KR" sz="1600" dirty="0" err="1">
                <a:latin typeface="Arial Unicode MS"/>
              </a:rPr>
              <a:t>java</a:t>
            </a:r>
            <a:r>
              <a:rPr lang="ko-KR" altLang="ko-KR" sz="1600" dirty="0"/>
              <a:t>)</a:t>
            </a:r>
            <a:r>
              <a:rPr lang="ko-KR" altLang="ko-KR" sz="1600" dirty="0" err="1"/>
              <a:t>에</a:t>
            </a:r>
            <a:r>
              <a:rPr lang="ko-KR" altLang="ko-KR" sz="1600" dirty="0"/>
              <a:t> 집중하도록 설계되어 있고,</a:t>
            </a:r>
            <a:br>
              <a:rPr lang="ko-KR" altLang="ko-KR" sz="1600" dirty="0">
                <a:latin typeface="Arial" panose="020B0604020202020204" pitchFamily="34" charset="0"/>
              </a:rPr>
            </a:br>
            <a:r>
              <a:rPr lang="ko-KR" altLang="ko-KR" sz="1600" dirty="0" err="1">
                <a:latin typeface="Arial Unicode MS"/>
              </a:rPr>
              <a:t>target</a:t>
            </a:r>
            <a:r>
              <a:rPr lang="ko-KR" altLang="ko-KR" sz="1600" dirty="0" err="1"/>
              <a:t>이나</a:t>
            </a:r>
            <a:r>
              <a:rPr lang="ko-KR" altLang="ko-KR" sz="1600" dirty="0"/>
              <a:t> </a:t>
            </a:r>
            <a:r>
              <a:rPr lang="ko-KR" altLang="ko-KR" sz="1600" dirty="0">
                <a:latin typeface="Arial Unicode MS"/>
              </a:rPr>
              <a:t>WEB-INF/</a:t>
            </a:r>
            <a:r>
              <a:rPr lang="ko-KR" altLang="ko-KR" sz="1600" dirty="0" err="1">
                <a:latin typeface="Arial Unicode MS"/>
              </a:rPr>
              <a:t>classes</a:t>
            </a:r>
            <a:r>
              <a:rPr lang="ko-KR" altLang="ko-KR" sz="1600" dirty="0"/>
              <a:t> 같은 출력 디렉토리는 </a:t>
            </a:r>
            <a:r>
              <a:rPr lang="ko-KR" altLang="ko-KR" sz="1600" b="1" dirty="0">
                <a:latin typeface="Arial" panose="020B0604020202020204" pitchFamily="34" charset="0"/>
              </a:rPr>
              <a:t>자동 생성되므로 노출하지 않음</a:t>
            </a:r>
            <a:r>
              <a:rPr lang="ko-KR" altLang="ko-KR" sz="1600" dirty="0">
                <a:latin typeface="Arial" panose="020B0604020202020204" pitchFamily="34" charset="0"/>
              </a:rPr>
              <a:t>이 기본 정책</a:t>
            </a:r>
            <a:r>
              <a:rPr lang="ko-KR" altLang="en-US" sz="1600" dirty="0">
                <a:latin typeface="Arial" panose="020B0604020202020204" pitchFamily="34" charset="0"/>
              </a:rPr>
              <a:t>이</a:t>
            </a:r>
            <a:r>
              <a:rPr lang="ko-KR" altLang="ko-KR" sz="1600" dirty="0">
                <a:latin typeface="Arial" panose="020B0604020202020204" pitchFamily="34" charset="0"/>
              </a:rPr>
              <a:t>다.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127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97803-A332-51B3-012F-20D54418B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D2B13-EBA2-6789-5AC2-BD498E3FDF6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E314D-F340-B757-76B2-36BAD82BF894}"/>
              </a:ext>
            </a:extLst>
          </p:cNvPr>
          <p:cNvSpPr txBox="1"/>
          <p:nvPr/>
        </p:nvSpPr>
        <p:spPr>
          <a:xfrm flipH="1">
            <a:off x="340993" y="962025"/>
            <a:ext cx="11346182" cy="390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mySQL root </a:t>
            </a:r>
            <a:r>
              <a:rPr lang="ko-KR" altLang="en-US" dirty="0">
                <a:solidFill>
                  <a:srgbClr val="3A0DFB"/>
                </a:solidFill>
              </a:rPr>
              <a:t>계정으로 로그인하기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cmd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de-DE" altLang="ko-KR" dirty="0"/>
              <a:t>C:\eGovFrame-4.2.0\bin\mysql-8.0.36\bin\</a:t>
            </a:r>
            <a:r>
              <a:rPr lang="en-US" altLang="ko-KR" dirty="0" err="1"/>
              <a:t>mysql</a:t>
            </a:r>
            <a:r>
              <a:rPr lang="en-US" altLang="ko-KR" dirty="0"/>
              <a:t> –u root  -p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처음 접속할 때는 </a:t>
            </a:r>
            <a:r>
              <a:rPr lang="ko-KR" altLang="en-US" dirty="0" err="1"/>
              <a:t>암호없이</a:t>
            </a:r>
            <a:r>
              <a:rPr lang="ko-KR" altLang="en-US" dirty="0"/>
              <a:t> </a:t>
            </a:r>
            <a:r>
              <a:rPr lang="en-US" altLang="ko-KR" dirty="0"/>
              <a:t>Enter </a:t>
            </a:r>
            <a:r>
              <a:rPr lang="ko-KR" altLang="en-US" dirty="0"/>
              <a:t>치면 접속 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빠져 나오려면 </a:t>
            </a:r>
            <a:r>
              <a:rPr lang="en-US" altLang="ko-KR" dirty="0"/>
              <a:t>‘quit’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root </a:t>
            </a:r>
            <a:r>
              <a:rPr lang="ko-KR" altLang="en-US" dirty="0">
                <a:solidFill>
                  <a:srgbClr val="3A0DFB"/>
                </a:solidFill>
              </a:rPr>
              <a:t>계정 암호 설정하기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use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mysql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ALTER USER '</a:t>
            </a:r>
            <a:r>
              <a:rPr lang="en-US" altLang="ko-KR" dirty="0" err="1">
                <a:sym typeface="Wingdings" panose="05000000000000000000" pitchFamily="2" charset="2"/>
              </a:rPr>
              <a:t>root'@'localhost</a:t>
            </a:r>
            <a:r>
              <a:rPr lang="en-US" altLang="ko-KR" dirty="0">
                <a:sym typeface="Wingdings" panose="05000000000000000000" pitchFamily="2" charset="2"/>
              </a:rPr>
              <a:t>' IDENTIFIED BY '12345678’;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FLUSH PRIVILEGES;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database 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보기</a:t>
            </a:r>
            <a:b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- show databases;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7E9ABA-E7B5-BF6E-3512-59140291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00" y="4309819"/>
            <a:ext cx="1701102" cy="25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01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JSP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MODEL 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방식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3BF3D-E1BB-4758-A8B5-10B8CD0E6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1" y="870998"/>
            <a:ext cx="8716591" cy="45631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5E365-0FEE-4F11-A31D-1A978E36C877}"/>
              </a:ext>
            </a:extLst>
          </p:cNvPr>
          <p:cNvSpPr txBox="1"/>
          <p:nvPr/>
        </p:nvSpPr>
        <p:spPr>
          <a:xfrm>
            <a:off x="2530549" y="3244334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3A0DFB"/>
                </a:solidFill>
              </a:rPr>
              <a:t>MODEL</a:t>
            </a:r>
          </a:p>
          <a:p>
            <a:pPr algn="ctr"/>
            <a:r>
              <a:rPr lang="ko-KR" altLang="en-US" b="1" dirty="0">
                <a:solidFill>
                  <a:srgbClr val="3A0DFB"/>
                </a:solidFill>
              </a:rPr>
              <a:t>영역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114D8-8FCE-4FF7-83B5-2FA1E02263E3}"/>
              </a:ext>
            </a:extLst>
          </p:cNvPr>
          <p:cNvSpPr txBox="1"/>
          <p:nvPr/>
        </p:nvSpPr>
        <p:spPr>
          <a:xfrm>
            <a:off x="7411325" y="3152554"/>
            <a:ext cx="77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3A0DFB"/>
                </a:solidFill>
              </a:rPr>
              <a:t>VIEW</a:t>
            </a:r>
          </a:p>
          <a:p>
            <a:pPr algn="ctr"/>
            <a:r>
              <a:rPr lang="ko-KR" altLang="en-US" b="1" dirty="0">
                <a:solidFill>
                  <a:srgbClr val="3A0DFB"/>
                </a:solidFill>
              </a:rPr>
              <a:t>영역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3D567-D08E-444B-89B9-83D5B85B48E8}"/>
              </a:ext>
            </a:extLst>
          </p:cNvPr>
          <p:cNvSpPr txBox="1"/>
          <p:nvPr/>
        </p:nvSpPr>
        <p:spPr>
          <a:xfrm>
            <a:off x="727611" y="5741581"/>
            <a:ext cx="659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M+V </a:t>
            </a:r>
            <a:r>
              <a:rPr lang="ko-KR" altLang="en-US" dirty="0"/>
              <a:t>로 구성된 웹 어플리케이션을 </a:t>
            </a:r>
            <a:r>
              <a:rPr lang="en-US" altLang="ko-KR" dirty="0"/>
              <a:t>Model 1 </a:t>
            </a:r>
            <a:r>
              <a:rPr lang="ko-KR" altLang="en-US" dirty="0"/>
              <a:t>방식이라 부픔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M+V+C = Model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방식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34C1787-F339-140B-C761-5CA73ECA9FE1}"/>
              </a:ext>
            </a:extLst>
          </p:cNvPr>
          <p:cNvSpPr/>
          <p:nvPr/>
        </p:nvSpPr>
        <p:spPr>
          <a:xfrm>
            <a:off x="956603" y="3386796"/>
            <a:ext cx="1153551" cy="412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73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Tomcat Rendering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3AD32-009D-4FB4-BE21-D0EC3CF05A60}"/>
              </a:ext>
            </a:extLst>
          </p:cNvPr>
          <p:cNvSpPr txBox="1"/>
          <p:nvPr/>
        </p:nvSpPr>
        <p:spPr>
          <a:xfrm>
            <a:off x="329608" y="862089"/>
            <a:ext cx="11323675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Tomcat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Java </a:t>
            </a:r>
            <a:r>
              <a:rPr lang="ko-KR" altLang="en-US" dirty="0">
                <a:latin typeface="+mn-ea"/>
              </a:rPr>
              <a:t>기반 웹 서버이자 </a:t>
            </a:r>
            <a:r>
              <a:rPr lang="ko-KR" altLang="en-US" dirty="0" err="1">
                <a:latin typeface="+mn-ea"/>
              </a:rPr>
              <a:t>서블릿</a:t>
            </a:r>
            <a:r>
              <a:rPr lang="ko-KR" altLang="en-US" dirty="0">
                <a:latin typeface="+mn-ea"/>
              </a:rPr>
              <a:t> 컨테이너로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클라이언트 요청을 받아서 </a:t>
            </a:r>
            <a:r>
              <a:rPr lang="en-US" altLang="ko-KR" dirty="0">
                <a:latin typeface="+mn-ea"/>
              </a:rPr>
              <a:t>JSP</a:t>
            </a:r>
            <a:r>
              <a:rPr lang="ko-KR" altLang="en-US" dirty="0">
                <a:latin typeface="+mn-ea"/>
              </a:rPr>
              <a:t>나 </a:t>
            </a:r>
            <a:r>
              <a:rPr lang="en-US" altLang="ko-KR" dirty="0">
                <a:latin typeface="+mn-ea"/>
              </a:rPr>
              <a:t>Servlet </a:t>
            </a:r>
            <a:r>
              <a:rPr lang="ko-KR" altLang="en-US" dirty="0">
                <a:latin typeface="+mn-ea"/>
              </a:rPr>
              <a:t>코드를 실행하고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 결과를 </a:t>
            </a: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로 만들어 응답한다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JSP Rendering </a:t>
            </a:r>
            <a:r>
              <a:rPr lang="ko-KR" altLang="en-US" dirty="0">
                <a:latin typeface="+mn-ea"/>
              </a:rPr>
              <a:t>흐름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3A65B84-94ED-4204-9C07-DAE110A59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18" y="2147377"/>
            <a:ext cx="6353534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1. 브라우저가 요청: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사용자가 http://localhost:8080/hello.jsp 요청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2.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Tomcat이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처리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.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jsp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파일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서블릿으로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변환 (JSP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Java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class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파일)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해당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servlet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 실행되며 HTML 문자열을 생성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3. HTML 응답 반환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Tomcat은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servlet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만든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HTML을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클라이언트(브라우저)로 전송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4. 브라우저가 렌더링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-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브라우저는 HTML/CSS/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JS를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화면에 시각적으로 표시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84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로 만든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web page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1542D63-83B2-4FBE-B580-71CEC624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04" y="888594"/>
            <a:ext cx="912495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3A062-C1A6-437D-8E63-2D2CCF89452D}"/>
              </a:ext>
            </a:extLst>
          </p:cNvPr>
          <p:cNvSpPr txBox="1"/>
          <p:nvPr/>
        </p:nvSpPr>
        <p:spPr>
          <a:xfrm>
            <a:off x="95693" y="6479769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자바 </a:t>
            </a:r>
            <a:r>
              <a:rPr lang="ko-KR" altLang="en-US" dirty="0" err="1">
                <a:hlinkClick r:id="rId3"/>
              </a:rPr>
              <a:t>서블릿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위키백과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우리 모두의 백과사전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071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Package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A88758-ECD1-43C6-82E5-C86EC4BA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1" y="1218942"/>
            <a:ext cx="6699482" cy="37145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53051"/>
            <a:ext cx="666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프로젝트 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src</a:t>
            </a:r>
            <a:r>
              <a:rPr lang="en-US" altLang="ko-KR" dirty="0">
                <a:sym typeface="Wingdings" panose="05000000000000000000" pitchFamily="2" charset="2"/>
              </a:rPr>
              <a:t>  New  Package  </a:t>
            </a:r>
            <a:r>
              <a:rPr lang="en-US" altLang="ko-KR" dirty="0" err="1">
                <a:sym typeface="Wingdings" panose="05000000000000000000" pitchFamily="2" charset="2"/>
              </a:rPr>
              <a:t>kr.web.controller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71BEEB-648A-4284-93BB-4DFFDB2D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045" y="1636388"/>
            <a:ext cx="4782217" cy="21434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DE563E-CCE4-426D-9344-FAE696588034}"/>
              </a:ext>
            </a:extLst>
          </p:cNvPr>
          <p:cNvSpPr/>
          <p:nvPr/>
        </p:nvSpPr>
        <p:spPr>
          <a:xfrm>
            <a:off x="8456427" y="3076224"/>
            <a:ext cx="1431852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49455F-1650-4ED4-8797-E4612BA1F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309" y="4230452"/>
            <a:ext cx="2419688" cy="11241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62B153-BBE8-4A00-A99E-14A61022051E}"/>
              </a:ext>
            </a:extLst>
          </p:cNvPr>
          <p:cNvCxnSpPr/>
          <p:nvPr/>
        </p:nvCxnSpPr>
        <p:spPr>
          <a:xfrm flipV="1">
            <a:off x="6262577" y="3352670"/>
            <a:ext cx="823468" cy="1439836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27F1A0-7E4F-4F5E-881D-FEE5BD303832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9477153" y="3779812"/>
            <a:ext cx="1" cy="450640"/>
          </a:xfrm>
          <a:prstGeom prst="straightConnector1">
            <a:avLst/>
          </a:prstGeom>
          <a:ln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66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53051"/>
            <a:ext cx="548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kr.web.controller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 Class  </a:t>
            </a:r>
            <a:r>
              <a:rPr lang="en-US" altLang="ko-KR" dirty="0" err="1">
                <a:sym typeface="Wingdings" panose="05000000000000000000" pitchFamily="2" charset="2"/>
              </a:rPr>
              <a:t>FirstServlet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C7354-35D5-4870-A278-4AA09495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5" y="1218942"/>
            <a:ext cx="4410310" cy="523466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442A0B4-954D-4F3A-86FF-2B44361690A7}"/>
              </a:ext>
            </a:extLst>
          </p:cNvPr>
          <p:cNvSpPr/>
          <p:nvPr/>
        </p:nvSpPr>
        <p:spPr>
          <a:xfrm>
            <a:off x="1421136" y="2991165"/>
            <a:ext cx="758538" cy="27644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B07845-2060-4D72-9E69-FB67F842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81" y="1316805"/>
            <a:ext cx="6891183" cy="1362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934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FirstServlet.java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205913" y="753051"/>
            <a:ext cx="2484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1. </a:t>
            </a:r>
            <a:r>
              <a:rPr lang="ko-KR" altLang="en-US" sz="1400" dirty="0">
                <a:latin typeface="+mn-ea"/>
              </a:rPr>
              <a:t>자동 생성 </a:t>
            </a:r>
            <a:r>
              <a:rPr lang="en-US" altLang="ko-KR" sz="1400" dirty="0">
                <a:latin typeface="+mn-ea"/>
              </a:rPr>
              <a:t>FirstServlet.java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E181C-AE14-43A2-B1BA-81A113199F26}"/>
              </a:ext>
            </a:extLst>
          </p:cNvPr>
          <p:cNvSpPr txBox="1"/>
          <p:nvPr/>
        </p:nvSpPr>
        <p:spPr>
          <a:xfrm>
            <a:off x="382771" y="1122383"/>
            <a:ext cx="8250865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kr.web.controller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FirstServlet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E5F9A-952A-4204-9CAB-4DE3B0443912}"/>
              </a:ext>
            </a:extLst>
          </p:cNvPr>
          <p:cNvSpPr txBox="1"/>
          <p:nvPr/>
        </p:nvSpPr>
        <p:spPr>
          <a:xfrm>
            <a:off x="205913" y="2265383"/>
            <a:ext cx="1150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2. </a:t>
            </a:r>
            <a:r>
              <a:rPr lang="ko-KR" altLang="en-US" sz="1400" dirty="0">
                <a:latin typeface="+mn-ea"/>
              </a:rPr>
              <a:t>웹 요청을 처리하기 위해 </a:t>
            </a:r>
            <a:r>
              <a:rPr lang="en-US" altLang="ko-KR" sz="1400" dirty="0" err="1">
                <a:latin typeface="+mn-ea"/>
              </a:rPr>
              <a:t>HttpServlet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상속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클래스를 상속하면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doGet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doPost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등의 메서드를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오버라이드하여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HTTP 요청을 처리할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14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41BB31-9C80-429A-B498-A5EE8E76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1" y="2603937"/>
            <a:ext cx="4638583" cy="1143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D466B2-F348-463F-8730-E15EAEC923E7}"/>
              </a:ext>
            </a:extLst>
          </p:cNvPr>
          <p:cNvSpPr txBox="1"/>
          <p:nvPr/>
        </p:nvSpPr>
        <p:spPr>
          <a:xfrm>
            <a:off x="205912" y="3913950"/>
            <a:ext cx="3514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3. </a:t>
            </a:r>
            <a:r>
              <a:rPr lang="en-US" altLang="ko-KR" sz="1400" dirty="0" err="1">
                <a:latin typeface="+mn-ea"/>
              </a:rPr>
              <a:t>HttpServlet</a:t>
            </a:r>
            <a:r>
              <a:rPr lang="en-US" altLang="ko-KR" sz="1400" dirty="0">
                <a:latin typeface="+mn-ea"/>
              </a:rPr>
              <a:t>  import 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빨간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x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표 클릭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9FE740-CBD3-48EA-98E0-314D5C4C198A}"/>
              </a:ext>
            </a:extLst>
          </p:cNvPr>
          <p:cNvCxnSpPr/>
          <p:nvPr/>
        </p:nvCxnSpPr>
        <p:spPr>
          <a:xfrm flipH="1">
            <a:off x="531628" y="2977116"/>
            <a:ext cx="159488" cy="287079"/>
          </a:xfrm>
          <a:prstGeom prst="straightConnector1">
            <a:avLst/>
          </a:prstGeom>
          <a:ln w="15875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C33AE4-9B51-4A3E-9418-3FFADB7C9872}"/>
              </a:ext>
            </a:extLst>
          </p:cNvPr>
          <p:cNvSpPr txBox="1"/>
          <p:nvPr/>
        </p:nvSpPr>
        <p:spPr>
          <a:xfrm>
            <a:off x="382771" y="4318286"/>
            <a:ext cx="6103088" cy="193899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kr.web.controller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javax.servlet.http.HttpServlet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FirstServlet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1474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FirstServlet.java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42418"/>
            <a:ext cx="929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Override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코드 입력 커서 부분에서 마우스 오른쪽 버튼 클릭 </a:t>
            </a:r>
            <a:r>
              <a:rPr lang="en-US" altLang="ko-KR" dirty="0">
                <a:sym typeface="Wingdings" panose="05000000000000000000" pitchFamily="2" charset="2"/>
              </a:rPr>
              <a:t> Source  Override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C33C04-CB30-4AFC-899C-BCE204AE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1" y="1201479"/>
            <a:ext cx="5912970" cy="56565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8C615E-3DED-442B-BA52-AEC264B0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755" y="1199577"/>
            <a:ext cx="3771268" cy="566032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AC86D9-DF5B-49A7-8A89-6B927EF0F552}"/>
              </a:ext>
            </a:extLst>
          </p:cNvPr>
          <p:cNvCxnSpPr/>
          <p:nvPr/>
        </p:nvCxnSpPr>
        <p:spPr>
          <a:xfrm>
            <a:off x="7134447" y="2998381"/>
            <a:ext cx="499730" cy="159489"/>
          </a:xfrm>
          <a:prstGeom prst="straightConnector1">
            <a:avLst/>
          </a:prstGeom>
          <a:ln w="31750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693A5B-3D91-468C-A110-B5AD6033A27F}"/>
              </a:ext>
            </a:extLst>
          </p:cNvPr>
          <p:cNvCxnSpPr>
            <a:cxnSpLocks/>
          </p:cNvCxnSpPr>
          <p:nvPr/>
        </p:nvCxnSpPr>
        <p:spPr>
          <a:xfrm>
            <a:off x="9664995" y="6347637"/>
            <a:ext cx="131135" cy="184298"/>
          </a:xfrm>
          <a:prstGeom prst="straightConnector1">
            <a:avLst/>
          </a:prstGeom>
          <a:ln w="31750">
            <a:solidFill>
              <a:srgbClr val="3A0D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96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FirstServlet.java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42418"/>
            <a:ext cx="829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Override </a:t>
            </a:r>
            <a:r>
              <a:rPr lang="en-US" altLang="ko-KR" dirty="0">
                <a:sym typeface="Wingdings" panose="05000000000000000000" pitchFamily="2" charset="2"/>
              </a:rPr>
              <a:t> service(</a:t>
            </a:r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자동 완성 메서드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아래 코드 자동 생성됨</a:t>
            </a:r>
            <a:endParaRPr lang="ko-KR" altLang="en-US" dirty="0">
              <a:solidFill>
                <a:srgbClr val="3A0DF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BC7D9-B16E-499F-B82B-F9DC20322566}"/>
              </a:ext>
            </a:extLst>
          </p:cNvPr>
          <p:cNvSpPr txBox="1"/>
          <p:nvPr/>
        </p:nvSpPr>
        <p:spPr>
          <a:xfrm>
            <a:off x="439828" y="1111750"/>
            <a:ext cx="11752172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kr.web.controller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java.io.IOException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javax.servlet.http.HttpServlet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javax.servlet.http.HttpServletRequest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javax.servlet.http.HttpServletResponse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   @Override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protected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service(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en-US" altLang="ko-KR" sz="1400" b="1" dirty="0">
                <a:solidFill>
                  <a:srgbClr val="7F9FB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Auto-generated method stub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.service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A7972-B4FA-4DCF-97D8-85E8F6F6EA15}"/>
              </a:ext>
            </a:extLst>
          </p:cNvPr>
          <p:cNvSpPr txBox="1"/>
          <p:nvPr/>
        </p:nvSpPr>
        <p:spPr>
          <a:xfrm>
            <a:off x="542259" y="4774019"/>
            <a:ext cx="11408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service method </a:t>
            </a:r>
            <a:r>
              <a:rPr lang="ko-KR" altLang="en-US" sz="1600" dirty="0"/>
              <a:t>는 요청과 응답을 처리</a:t>
            </a:r>
            <a:r>
              <a:rPr lang="en-US" altLang="ko-KR" sz="1600" dirty="0"/>
              <a:t>,  </a:t>
            </a:r>
            <a:r>
              <a:rPr lang="ko-KR" altLang="en-US" sz="1600" dirty="0"/>
              <a:t>예외 처리를 할 수 있어야 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Servlet</a:t>
            </a:r>
            <a:r>
              <a:rPr lang="ko-KR" altLang="en-US" sz="1600" dirty="0"/>
              <a:t>의 기본 </a:t>
            </a:r>
            <a:r>
              <a:rPr lang="en-US" altLang="ko-KR" sz="1600" dirty="0"/>
              <a:t>method </a:t>
            </a:r>
            <a:r>
              <a:rPr lang="ko-KR" altLang="en-US" sz="1600" dirty="0"/>
              <a:t>임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HTTP </a:t>
            </a:r>
            <a:r>
              <a:rPr lang="ko-KR" altLang="en-US" sz="1600" dirty="0"/>
              <a:t>요청이 들어오면 </a:t>
            </a:r>
            <a:r>
              <a:rPr lang="en-US" altLang="ko-KR" sz="1600" dirty="0"/>
              <a:t>Tomcat</a:t>
            </a:r>
            <a:r>
              <a:rPr lang="ko-KR" altLang="en-US" sz="1600" dirty="0"/>
              <a:t>은 가장 먼저 </a:t>
            </a:r>
            <a:r>
              <a:rPr lang="en-US" altLang="ko-KR" sz="1600" dirty="0"/>
              <a:t>service() </a:t>
            </a:r>
            <a:r>
              <a:rPr lang="ko-KR" altLang="en-US" sz="1600" dirty="0"/>
              <a:t>메서드를 호출함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.service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arg0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super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가 가진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doGet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doPost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등을 수정없이 그대로 사용한다는 의미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075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FirstServlet.java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53051"/>
            <a:ext cx="6337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5. service() </a:t>
            </a:r>
            <a:r>
              <a:rPr lang="ko-KR" altLang="en-US" sz="1600" dirty="0">
                <a:latin typeface="+mn-ea"/>
              </a:rPr>
              <a:t>메서드 코딩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클라이언트 요청 및 응답 프로그램 작성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D9FF9-7F0B-4EDC-A316-4CA2451D2A34}"/>
              </a:ext>
            </a:extLst>
          </p:cNvPr>
          <p:cNvSpPr txBox="1"/>
          <p:nvPr/>
        </p:nvSpPr>
        <p:spPr>
          <a:xfrm>
            <a:off x="371475" y="1091605"/>
            <a:ext cx="1175385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   @Override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protected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service(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en-US" altLang="ko-KR" sz="1400" b="1" dirty="0">
                <a:solidFill>
                  <a:srgbClr val="7F9FB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Auto-generated method stub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dirty="0"/>
              <a:t>//</a:t>
            </a:r>
            <a:r>
              <a:rPr lang="en-US" altLang="ko-KR" dirty="0" err="1"/>
              <a:t>super.service</a:t>
            </a:r>
            <a:r>
              <a:rPr lang="en-US" altLang="ko-KR" dirty="0"/>
              <a:t>(arg0, arg1);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myUtil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.cal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     // </a:t>
            </a:r>
            <a:r>
              <a:rPr lang="ko-KR" altLang="en-US" sz="1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요청한 클라이언트에 응답</a:t>
            </a:r>
            <a:endParaRPr lang="ko-KR" alt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PrintWriter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.getWriter();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"&lt;html&gt;"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"&lt;body&gt;"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"&lt;/body&gt;"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"&lt;/html&gt;"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CEE65-D736-993C-14F6-9A618B2B7646}"/>
              </a:ext>
            </a:extLst>
          </p:cNvPr>
          <p:cNvSpPr txBox="1"/>
          <p:nvPr/>
        </p:nvSpPr>
        <p:spPr>
          <a:xfrm>
            <a:off x="371475" y="5971142"/>
            <a:ext cx="959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client</a:t>
            </a:r>
            <a:r>
              <a:rPr lang="ko-KR" altLang="en-US" dirty="0">
                <a:solidFill>
                  <a:srgbClr val="002060"/>
                </a:solidFill>
              </a:rPr>
              <a:t>가 이 경로까지 입력해서 들어오기는 보안상 문제가 있다</a:t>
            </a:r>
            <a:r>
              <a:rPr lang="en-US" altLang="ko-KR" dirty="0">
                <a:solidFill>
                  <a:srgbClr val="002060"/>
                </a:solidFill>
              </a:rPr>
              <a:t>. </a:t>
            </a:r>
            <a:r>
              <a:rPr lang="en-US" altLang="ko-KR" dirty="0">
                <a:solidFill>
                  <a:srgbClr val="002060"/>
                </a:solidFill>
                <a:sym typeface="Wingdings" panose="05000000000000000000" pitchFamily="2" charset="2"/>
              </a:rPr>
              <a:t> servlet mapping </a:t>
            </a:r>
            <a:r>
              <a:rPr lang="ko-KR" altLang="en-US" dirty="0">
                <a:solidFill>
                  <a:srgbClr val="002060"/>
                </a:solidFill>
                <a:sym typeface="Wingdings" panose="05000000000000000000" pitchFamily="2" charset="2"/>
              </a:rPr>
              <a:t>사용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04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web.xml 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경로 코딩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4537E-BFA3-44F9-9198-FA9FF443930B}"/>
              </a:ext>
            </a:extLst>
          </p:cNvPr>
          <p:cNvSpPr txBox="1"/>
          <p:nvPr/>
        </p:nvSpPr>
        <p:spPr>
          <a:xfrm>
            <a:off x="163381" y="753051"/>
            <a:ext cx="3419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6. webapp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WEB-INF  web.xml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A3733-8E1F-A0DF-C240-F05CB2E121CD}"/>
              </a:ext>
            </a:extLst>
          </p:cNvPr>
          <p:cNvSpPr txBox="1"/>
          <p:nvPr/>
        </p:nvSpPr>
        <p:spPr>
          <a:xfrm>
            <a:off x="356381" y="1188164"/>
            <a:ext cx="1147923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725"/>
              </a:spcBef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&lt;?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xml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version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"1.0"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encoding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?&gt;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web-app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version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"4.0"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xmlns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"http://xmlns.jcp.org/xml/ns/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javaee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xmlns:xsi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"http://www.w3.org/2001/XMLSchema-instance"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xsi:schemaLocation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"http://xmlns.jcp.org/xml/ns/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javaee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http://xmlns.jcp.org/xml/ns/javaee/web-app_4_0.xsd"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FirstServlet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servlet-class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kr.web.controller.FirstServlet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servlet-class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endParaRPr lang="en-US" altLang="ko-KR" sz="1800" dirty="0">
              <a:solidFill>
                <a:srgbClr val="00808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dirty="0">
                <a:solidFill>
                  <a:srgbClr val="00808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servlet-mapping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FirstServlet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   &lt;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-pattern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/first.do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-pattern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  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servlet-mapping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web-app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5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F92FE-875A-719B-3D5B-5DA897B1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85AA5B-6975-5B9D-D6BA-BE46D2481FE0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B5030-4512-9D6B-E513-85498637F185}"/>
              </a:ext>
            </a:extLst>
          </p:cNvPr>
          <p:cNvSpPr txBox="1"/>
          <p:nvPr/>
        </p:nvSpPr>
        <p:spPr>
          <a:xfrm flipH="1">
            <a:off x="293368" y="885825"/>
            <a:ext cx="11346182" cy="1986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TEST</a:t>
            </a:r>
            <a:r>
              <a:rPr lang="ko-KR" altLang="en-US" dirty="0">
                <a:solidFill>
                  <a:srgbClr val="3A0DFB"/>
                </a:solidFill>
              </a:rPr>
              <a:t>용 </a:t>
            </a:r>
            <a:r>
              <a:rPr lang="en-US" altLang="ko-KR" dirty="0">
                <a:solidFill>
                  <a:srgbClr val="3A0DFB"/>
                </a:solidFill>
              </a:rPr>
              <a:t>DB </a:t>
            </a:r>
            <a:r>
              <a:rPr lang="ko-KR" altLang="en-US" dirty="0">
                <a:solidFill>
                  <a:srgbClr val="3A0DFB"/>
                </a:solidFill>
              </a:rPr>
              <a:t>만들기</a:t>
            </a:r>
            <a:br>
              <a:rPr lang="en-US" altLang="ko-KR" dirty="0"/>
            </a:br>
            <a:r>
              <a:rPr lang="en-US" altLang="ko-KR" dirty="0"/>
              <a:t>- CREATE</a:t>
            </a:r>
            <a:r>
              <a:rPr lang="ko-KR" altLang="en-US" dirty="0"/>
              <a:t> </a:t>
            </a:r>
            <a:r>
              <a:rPr lang="en-US" altLang="ko-KR" dirty="0"/>
              <a:t>DATABASE</a:t>
            </a:r>
            <a:r>
              <a:rPr lang="ko-KR" altLang="en-US" dirty="0"/>
              <a:t> </a:t>
            </a:r>
            <a:r>
              <a:rPr lang="en-US" altLang="ko-KR" dirty="0"/>
              <a:t>test;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show databases;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503E23-FE78-9254-F27B-2AE619EE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722" y="990552"/>
            <a:ext cx="3643654" cy="511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CB30E2-16AB-F117-B340-B681C63C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22" y="2219325"/>
            <a:ext cx="2847628" cy="41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33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649C-4ABA-4EF6-D701-548E463C1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7AB3EF-A349-1AFC-50D7-43BBDDD3CD0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실행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DA1A3-E3CC-BACB-8201-CC752495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0" y="1092748"/>
            <a:ext cx="6182588" cy="19433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3001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8207-CBC0-F43F-3780-946F540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161C-90AA-B894-FB63-4E891F611225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JAVA Servlet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모든 페이지를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mapping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하는 것이 매우 불편함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83D690-3214-3B56-1C05-691E431E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59" y="867249"/>
            <a:ext cx="7116743" cy="18952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01C6E-F518-E674-3281-3DBADDC1523D}"/>
              </a:ext>
            </a:extLst>
          </p:cNvPr>
          <p:cNvSpPr txBox="1"/>
          <p:nvPr/>
        </p:nvSpPr>
        <p:spPr>
          <a:xfrm>
            <a:off x="525759" y="2973294"/>
            <a:ext cx="503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2060"/>
                </a:solidFill>
              </a:rPr>
              <a:t>이렇게 일일이 설정해주지 않아도 되는 방법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938387-9E28-9110-60AD-4CE4A4724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0" y="3391117"/>
            <a:ext cx="6446830" cy="1753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AAE678-486E-8026-CE37-3ECB10ED0823}"/>
              </a:ext>
            </a:extLst>
          </p:cNvPr>
          <p:cNvSpPr txBox="1"/>
          <p:nvPr/>
        </p:nvSpPr>
        <p:spPr>
          <a:xfrm>
            <a:off x="525759" y="5403903"/>
            <a:ext cx="8444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</a:rPr>
              <a:t>web.xml</a:t>
            </a:r>
            <a:r>
              <a:rPr lang="ko-KR" altLang="en-US" dirty="0">
                <a:solidFill>
                  <a:srgbClr val="002060"/>
                </a:solidFill>
              </a:rPr>
              <a:t>에서 </a:t>
            </a:r>
            <a:r>
              <a:rPr lang="en-US" altLang="ko-KR" dirty="0">
                <a:solidFill>
                  <a:srgbClr val="002060"/>
                </a:solidFill>
              </a:rPr>
              <a:t>servlet </a:t>
            </a:r>
            <a:r>
              <a:rPr lang="ko-KR" altLang="en-US" dirty="0">
                <a:solidFill>
                  <a:srgbClr val="002060"/>
                </a:solidFill>
              </a:rPr>
              <a:t>내용 모두 삭제하고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java</a:t>
            </a:r>
            <a:r>
              <a:rPr lang="ko-KR" altLang="en-US" dirty="0">
                <a:solidFill>
                  <a:srgbClr val="002060"/>
                </a:solidFill>
              </a:rPr>
              <a:t> 파일에서 클래스 위에 </a:t>
            </a:r>
            <a:r>
              <a:rPr lang="en-US" altLang="ko-KR" dirty="0">
                <a:solidFill>
                  <a:srgbClr val="002060"/>
                </a:solidFill>
              </a:rPr>
              <a:t>@WebServlet(“/first”)  </a:t>
            </a:r>
            <a:r>
              <a:rPr lang="ko-KR" altLang="en-US" dirty="0">
                <a:solidFill>
                  <a:srgbClr val="002060"/>
                </a:solidFill>
              </a:rPr>
              <a:t>한 줄만 추가해주면 동작함</a:t>
            </a:r>
          </a:p>
        </p:txBody>
      </p:sp>
    </p:spTree>
    <p:extLst>
      <p:ext uri="{BB962C8B-B14F-4D97-AF65-F5344CB8AC3E}">
        <p14:creationId xmlns:p14="http://schemas.microsoft.com/office/powerpoint/2010/main" val="3492115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D6C0-BA7E-B860-B101-F601B5A4D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8BBFC4-9B15-8F29-C184-B7BC1615E997}"/>
              </a:ext>
            </a:extLst>
          </p:cNvPr>
          <p:cNvSpPr/>
          <p:nvPr/>
        </p:nvSpPr>
        <p:spPr>
          <a:xfrm>
            <a:off x="0" y="0"/>
            <a:ext cx="12192000" cy="27900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5400" b="1" dirty="0">
                <a:solidFill>
                  <a:schemeClr val="bg1"/>
                </a:solidFill>
                <a:latin typeface="+mn-ea"/>
              </a:rPr>
              <a:t>MySQL</a:t>
            </a:r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+mn-ea"/>
              </a:rPr>
              <a:t>Table</a:t>
            </a:r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700053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8FC3E-0E9E-CBB3-D0D9-0305F973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0EA372-AD0E-622A-3532-8B46ACD261AE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테이블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모듈 만들기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447C0-206B-6BF7-413D-37CBD4B432B2}"/>
              </a:ext>
            </a:extLst>
          </p:cNvPr>
          <p:cNvSpPr txBox="1"/>
          <p:nvPr/>
        </p:nvSpPr>
        <p:spPr>
          <a:xfrm>
            <a:off x="314744" y="773287"/>
            <a:ext cx="4649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모듈 만들기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 module  </a:t>
            </a:r>
            <a:r>
              <a:rPr lang="en-US" altLang="ko-KR" dirty="0" err="1">
                <a:sym typeface="Wingdings" panose="05000000000000000000" pitchFamily="2" charset="2"/>
              </a:rPr>
              <a:t>kr.web.db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  <a:br>
              <a:rPr lang="en-US" altLang="ko-KR" dirty="0"/>
            </a:br>
            <a:r>
              <a:rPr lang="en-US" altLang="ko-KR" dirty="0" err="1"/>
              <a:t>kr.web.db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 File  </a:t>
            </a:r>
            <a:r>
              <a:rPr lang="en-US" altLang="ko-KR" dirty="0" err="1">
                <a:sym typeface="Wingdings" panose="05000000000000000000" pitchFamily="2" charset="2"/>
              </a:rPr>
              <a:t>member.sql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34393A-FA18-F2FF-26D5-A6E4903E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8" y="2367410"/>
            <a:ext cx="9669224" cy="28483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1B5862-E944-6BC9-D486-B1FECF94E39A}"/>
              </a:ext>
            </a:extLst>
          </p:cNvPr>
          <p:cNvSpPr/>
          <p:nvPr/>
        </p:nvSpPr>
        <p:spPr>
          <a:xfrm>
            <a:off x="8850923" y="3235569"/>
            <a:ext cx="1505259" cy="4572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445EC-B00F-0B29-2224-8E8A93D752EE}"/>
              </a:ext>
            </a:extLst>
          </p:cNvPr>
          <p:cNvSpPr txBox="1"/>
          <p:nvPr/>
        </p:nvSpPr>
        <p:spPr>
          <a:xfrm>
            <a:off x="8466150" y="380956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3A0DFB"/>
                </a:solidFill>
              </a:rPr>
              <a:t>연결이 끊어져 있음</a:t>
            </a:r>
          </a:p>
        </p:txBody>
      </p:sp>
    </p:spTree>
    <p:extLst>
      <p:ext uri="{BB962C8B-B14F-4D97-AF65-F5344CB8AC3E}">
        <p14:creationId xmlns:p14="http://schemas.microsoft.com/office/powerpoint/2010/main" val="2764016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8226-CE93-2304-2C9C-F54C62EE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556471-3316-16B4-AC03-C06D33F64DA1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테이블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D9B15-BB4E-F586-76D3-680A33676582}"/>
              </a:ext>
            </a:extLst>
          </p:cNvPr>
          <p:cNvSpPr txBox="1"/>
          <p:nvPr/>
        </p:nvSpPr>
        <p:spPr>
          <a:xfrm>
            <a:off x="314744" y="773287"/>
            <a:ext cx="57685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CMD </a:t>
            </a:r>
            <a:r>
              <a:rPr lang="ko-KR" altLang="en-US" dirty="0"/>
              <a:t>창에서 </a:t>
            </a:r>
            <a:r>
              <a:rPr lang="en-US" altLang="ko-KR" dirty="0"/>
              <a:t>MySQL Start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 module  </a:t>
            </a:r>
            <a:r>
              <a:rPr lang="en-US" altLang="ko-KR" dirty="0" err="1">
                <a:sym typeface="Wingdings" panose="05000000000000000000" pitchFamily="2" charset="2"/>
              </a:rPr>
              <a:t>kr.web.db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sym typeface="Wingdings" panose="05000000000000000000" pitchFamily="2" charset="2"/>
              </a:rPr>
              <a:t>member.sql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ED7441-D120-3C07-38A9-384ED63A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1" y="1231739"/>
            <a:ext cx="6078134" cy="8080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4C9EA1-60DC-7321-1C09-D0DCE829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62" y="2968483"/>
            <a:ext cx="9784712" cy="1486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09C5801-D929-D24B-875D-36BD2C4EC457}"/>
              </a:ext>
            </a:extLst>
          </p:cNvPr>
          <p:cNvSpPr/>
          <p:nvPr/>
        </p:nvSpPr>
        <p:spPr>
          <a:xfrm>
            <a:off x="5181601" y="3610708"/>
            <a:ext cx="1043354" cy="329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F14E4D-32AA-B1C0-E4DD-2029EC7E9F76}"/>
              </a:ext>
            </a:extLst>
          </p:cNvPr>
          <p:cNvSpPr/>
          <p:nvPr/>
        </p:nvSpPr>
        <p:spPr>
          <a:xfrm>
            <a:off x="7303477" y="3610708"/>
            <a:ext cx="445477" cy="329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0AB6456-2D69-123E-AF74-B8EFC292516F}"/>
              </a:ext>
            </a:extLst>
          </p:cNvPr>
          <p:cNvSpPr/>
          <p:nvPr/>
        </p:nvSpPr>
        <p:spPr>
          <a:xfrm>
            <a:off x="8604737" y="3610708"/>
            <a:ext cx="1910657" cy="329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0ADF161-C079-1FCB-FCFE-8E05CCAD59B5}"/>
              </a:ext>
            </a:extLst>
          </p:cNvPr>
          <p:cNvCxnSpPr>
            <a:cxnSpLocks/>
          </p:cNvCxnSpPr>
          <p:nvPr/>
        </p:nvCxnSpPr>
        <p:spPr>
          <a:xfrm flipH="1" flipV="1">
            <a:off x="5709138" y="3940226"/>
            <a:ext cx="738556" cy="98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698F71-5B65-E279-9168-D272A7D5529C}"/>
              </a:ext>
            </a:extLst>
          </p:cNvPr>
          <p:cNvCxnSpPr>
            <a:cxnSpLocks/>
          </p:cNvCxnSpPr>
          <p:nvPr/>
        </p:nvCxnSpPr>
        <p:spPr>
          <a:xfrm flipV="1">
            <a:off x="6447694" y="3940226"/>
            <a:ext cx="855783" cy="98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DFED2C-ACE3-50BB-C179-1BF7533E5473}"/>
              </a:ext>
            </a:extLst>
          </p:cNvPr>
          <p:cNvSpPr txBox="1"/>
          <p:nvPr/>
        </p:nvSpPr>
        <p:spPr>
          <a:xfrm>
            <a:off x="5486446" y="501410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선택해주면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A45B4C1-6009-6E3C-9DCA-7E13B995FBE2}"/>
              </a:ext>
            </a:extLst>
          </p:cNvPr>
          <p:cNvCxnSpPr>
            <a:cxnSpLocks/>
          </p:cNvCxnSpPr>
          <p:nvPr/>
        </p:nvCxnSpPr>
        <p:spPr>
          <a:xfrm flipV="1">
            <a:off x="7526215" y="3940226"/>
            <a:ext cx="1852247" cy="107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4F32F4-00B7-435C-BD10-F447620DE0B9}"/>
              </a:ext>
            </a:extLst>
          </p:cNvPr>
          <p:cNvSpPr txBox="1"/>
          <p:nvPr/>
        </p:nvSpPr>
        <p:spPr>
          <a:xfrm>
            <a:off x="1371600" y="394022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MySql_5.0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830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6AC2-1FCE-B768-9E5E-92F468DE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CF39F17-DC09-6E24-4790-3F33888CB80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테이블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C8E18-AB43-E343-84A4-4C2FBC0272E1}"/>
              </a:ext>
            </a:extLst>
          </p:cNvPr>
          <p:cNvSpPr txBox="1"/>
          <p:nvPr/>
        </p:nvSpPr>
        <p:spPr>
          <a:xfrm>
            <a:off x="314744" y="773287"/>
            <a:ext cx="29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CREATE TABEL member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4960CB-F59C-C370-BD7F-0C874267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23" y="1259413"/>
            <a:ext cx="8301800" cy="31340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61678-B61B-72A6-C72C-323BD3D76142}"/>
              </a:ext>
            </a:extLst>
          </p:cNvPr>
          <p:cNvSpPr txBox="1"/>
          <p:nvPr/>
        </p:nvSpPr>
        <p:spPr>
          <a:xfrm>
            <a:off x="314744" y="4627071"/>
            <a:ext cx="11616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위와 같이 입력하고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  <a:r>
              <a:rPr lang="ko-KR" altLang="en-US" u="sng" dirty="0">
                <a:solidFill>
                  <a:srgbClr val="3A0DFB"/>
                </a:solidFill>
                <a:sym typeface="Wingdings" panose="05000000000000000000" pitchFamily="2" charset="2"/>
              </a:rPr>
              <a:t>입력한 줄을 모두 선택한 후</a:t>
            </a:r>
            <a:r>
              <a:rPr lang="ko-KR" altLang="en-US" dirty="0">
                <a:sym typeface="Wingdings" panose="05000000000000000000" pitchFamily="2" charset="2"/>
              </a:rPr>
              <a:t> 마우스 오른쪽 버튼 누르고  </a:t>
            </a:r>
            <a:r>
              <a:rPr lang="en-US" altLang="ko-KR" dirty="0">
                <a:sym typeface="Wingdings" panose="05000000000000000000" pitchFamily="2" charset="2"/>
              </a:rPr>
              <a:t>Execute selected text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하단에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CAC6CF-26E7-D1A0-1A28-8DD643DB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23" y="5273402"/>
            <a:ext cx="8036127" cy="1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2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86D5-53E6-54E4-B2C2-64754803E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7C8BE4-BCFC-674F-A483-9874F624B62B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테이블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DB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B470-7C77-5558-6B75-3EC667D63269}"/>
              </a:ext>
            </a:extLst>
          </p:cNvPr>
          <p:cNvSpPr txBox="1"/>
          <p:nvPr/>
        </p:nvSpPr>
        <p:spPr>
          <a:xfrm>
            <a:off x="314744" y="773287"/>
            <a:ext cx="186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Table </a:t>
            </a:r>
            <a:r>
              <a:rPr lang="ko-KR" altLang="en-US" dirty="0"/>
              <a:t>값 입력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614EF-C106-6580-81B5-7EEF51C68014}"/>
              </a:ext>
            </a:extLst>
          </p:cNvPr>
          <p:cNvSpPr txBox="1"/>
          <p:nvPr/>
        </p:nvSpPr>
        <p:spPr>
          <a:xfrm>
            <a:off x="553915" y="1259414"/>
            <a:ext cx="1145229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member(id, password, name, age, email, phone) </a:t>
            </a:r>
          </a:p>
          <a:p>
            <a:pPr>
              <a:buNone/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     VALUES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'admin'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'1234'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김이박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50, 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'java@tmail.com'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'010-000-0000’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>
              <a:buNone/>
            </a:pP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member;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2939B-CAF3-DA79-6F7B-C8867915D684}"/>
              </a:ext>
            </a:extLst>
          </p:cNvPr>
          <p:cNvSpPr txBox="1"/>
          <p:nvPr/>
        </p:nvSpPr>
        <p:spPr>
          <a:xfrm>
            <a:off x="314744" y="2693333"/>
            <a:ext cx="326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Execute selected text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F1C3BD-A929-3B71-1641-FD08A1EA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3062664"/>
            <a:ext cx="8706184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5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268B-C034-6CE3-700F-F1DDBB03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55B7C9-472D-53EB-5DD2-63FCAC5ACAFF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44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3194190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E2AA7-A1D6-54E9-99C8-6D7D1FFCD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2EEABB-559E-0D78-54F7-871DD2084B5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E48757-3A9F-75AB-954D-183C3EF9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20" y="1850505"/>
            <a:ext cx="7630590" cy="23625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DC8C80-74E9-43A6-91A3-3EF7C0595724}"/>
              </a:ext>
            </a:extLst>
          </p:cNvPr>
          <p:cNvSpPr txBox="1"/>
          <p:nvPr/>
        </p:nvSpPr>
        <p:spPr>
          <a:xfrm>
            <a:off x="314744" y="773287"/>
            <a:ext cx="11068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File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New  Dynamic Web Project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- </a:t>
            </a:r>
            <a:r>
              <a:rPr lang="ko-KR" altLang="ko-KR" sz="1600" dirty="0" err="1">
                <a:latin typeface="+mn-ea"/>
              </a:rPr>
              <a:t>Java</a:t>
            </a:r>
            <a:r>
              <a:rPr lang="ko-KR" altLang="ko-KR" sz="1600" dirty="0">
                <a:latin typeface="+mn-ea"/>
              </a:rPr>
              <a:t> </a:t>
            </a:r>
            <a:r>
              <a:rPr lang="ko-KR" altLang="ko-KR" sz="1600" dirty="0" err="1">
                <a:latin typeface="+mn-ea"/>
              </a:rPr>
              <a:t>Perspective에서는</a:t>
            </a:r>
            <a:r>
              <a:rPr lang="ko-KR" altLang="ko-KR" sz="1600" dirty="0">
                <a:latin typeface="+mn-ea"/>
              </a:rPr>
              <a:t> Dynamic </a:t>
            </a:r>
            <a:r>
              <a:rPr lang="ko-KR" altLang="ko-KR" sz="1600" dirty="0" err="1">
                <a:latin typeface="+mn-ea"/>
              </a:rPr>
              <a:t>Web</a:t>
            </a:r>
            <a:r>
              <a:rPr lang="ko-KR" altLang="ko-KR" sz="1600" dirty="0">
                <a:latin typeface="+mn-ea"/>
              </a:rPr>
              <a:t> </a:t>
            </a:r>
            <a:r>
              <a:rPr lang="ko-KR" altLang="ko-KR" sz="1600" dirty="0" err="1">
                <a:latin typeface="+mn-ea"/>
              </a:rPr>
              <a:t>Project가</a:t>
            </a:r>
            <a:r>
              <a:rPr lang="ko-KR" altLang="ko-KR" sz="1600" dirty="0">
                <a:latin typeface="+mn-ea"/>
              </a:rPr>
              <a:t> 보이지 않</a:t>
            </a:r>
            <a:r>
              <a:rPr lang="ko-KR" altLang="en-US" sz="1600" dirty="0">
                <a:latin typeface="+mn-ea"/>
              </a:rPr>
              <a:t>으므로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ko-KR" sz="1600" dirty="0" err="1">
                <a:latin typeface="+mn-ea"/>
              </a:rPr>
              <a:t>Java</a:t>
            </a:r>
            <a:r>
              <a:rPr lang="ko-KR" altLang="ko-KR" sz="1600" dirty="0">
                <a:latin typeface="+mn-ea"/>
              </a:rPr>
              <a:t> EE </a:t>
            </a:r>
            <a:r>
              <a:rPr lang="ko-KR" altLang="ko-KR" sz="1600" dirty="0" err="1">
                <a:latin typeface="+mn-ea"/>
              </a:rPr>
              <a:t>Perspective로</a:t>
            </a:r>
            <a:r>
              <a:rPr lang="ko-KR" altLang="ko-KR" sz="1600" dirty="0">
                <a:latin typeface="+mn-ea"/>
              </a:rPr>
              <a:t> 전환해야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함</a:t>
            </a:r>
            <a:r>
              <a:rPr lang="en-US" altLang="ko-KR" sz="1600" dirty="0">
                <a:latin typeface="+mn-ea"/>
              </a:rPr>
              <a:t>.</a:t>
            </a:r>
            <a:endParaRPr lang="ko-KR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B8D3ED-13B2-6017-9F32-6E0EE0B7E3B0}"/>
              </a:ext>
            </a:extLst>
          </p:cNvPr>
          <p:cNvSpPr/>
          <p:nvPr/>
        </p:nvSpPr>
        <p:spPr>
          <a:xfrm>
            <a:off x="4407878" y="3587262"/>
            <a:ext cx="2098430" cy="3295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702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0C049-2801-8C10-1C60-B8825189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B4C36AA-79AD-232B-0DBA-44C2FBEEE14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017E2-B3DB-0E25-B20A-479E89B84640}"/>
              </a:ext>
            </a:extLst>
          </p:cNvPr>
          <p:cNvSpPr txBox="1"/>
          <p:nvPr/>
        </p:nvSpPr>
        <p:spPr>
          <a:xfrm>
            <a:off x="165916" y="713248"/>
            <a:ext cx="2885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 Project name </a:t>
            </a:r>
            <a:r>
              <a:rPr lang="ko-KR" altLang="en-US" sz="1600" dirty="0">
                <a:latin typeface="+mn-ea"/>
              </a:rPr>
              <a:t>입력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4E0114-A415-D522-AD64-C99B04C50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05" y="1184028"/>
            <a:ext cx="5475091" cy="55736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CF6D6-8E6B-AC0C-6844-6F1AB85A1C27}"/>
              </a:ext>
            </a:extLst>
          </p:cNvPr>
          <p:cNvSpPr txBox="1"/>
          <p:nvPr/>
        </p:nvSpPr>
        <p:spPr>
          <a:xfrm>
            <a:off x="6006205" y="713248"/>
            <a:ext cx="2885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폴더 경로 확인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F38DA4-AB7D-463D-A1AB-ED86F65FE6BA}"/>
              </a:ext>
            </a:extLst>
          </p:cNvPr>
          <p:cNvSpPr/>
          <p:nvPr/>
        </p:nvSpPr>
        <p:spPr>
          <a:xfrm>
            <a:off x="6006205" y="5351929"/>
            <a:ext cx="1117609" cy="59167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6D507-3DAC-4B0F-9E64-CE940271F2F2}"/>
              </a:ext>
            </a:extLst>
          </p:cNvPr>
          <p:cNvSpPr txBox="1"/>
          <p:nvPr/>
        </p:nvSpPr>
        <p:spPr>
          <a:xfrm>
            <a:off x="6320323" y="4688170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A0DFB"/>
                </a:solidFill>
              </a:rPr>
              <a:t>Class </a:t>
            </a:r>
            <a:r>
              <a:rPr lang="ko-KR" altLang="en-US" sz="1400" dirty="0">
                <a:solidFill>
                  <a:srgbClr val="3A0DFB"/>
                </a:solidFill>
              </a:rPr>
              <a:t>파일을 </a:t>
            </a:r>
            <a:r>
              <a:rPr lang="en-US" altLang="ko-KR" sz="1400" dirty="0">
                <a:solidFill>
                  <a:srgbClr val="3A0DFB"/>
                </a:solidFill>
              </a:rPr>
              <a:t>build </a:t>
            </a:r>
            <a:r>
              <a:rPr lang="ko-KR" altLang="en-US" sz="1400" dirty="0">
                <a:solidFill>
                  <a:srgbClr val="3A0DFB"/>
                </a:solidFill>
              </a:rPr>
              <a:t>폴더 아래 </a:t>
            </a:r>
            <a:endParaRPr lang="en-US" altLang="ko-KR" sz="1400" dirty="0">
              <a:solidFill>
                <a:srgbClr val="3A0DFB"/>
              </a:solidFill>
            </a:endParaRPr>
          </a:p>
          <a:p>
            <a:r>
              <a:rPr lang="en-US" altLang="ko-KR" sz="1400" dirty="0">
                <a:solidFill>
                  <a:srgbClr val="3A0DFB"/>
                </a:solidFill>
              </a:rPr>
              <a:t>classes </a:t>
            </a:r>
            <a:r>
              <a:rPr lang="ko-KR" altLang="en-US" sz="1400" dirty="0">
                <a:solidFill>
                  <a:srgbClr val="3A0DFB"/>
                </a:solidFill>
              </a:rPr>
              <a:t>폴더에서 관리한다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27C11D-2B85-4DBC-B11C-8BDB1115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82" y="1127272"/>
            <a:ext cx="4970043" cy="5573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05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9D09-B922-73F4-3F19-54C78E70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7F03CF9-82CD-86F8-14CC-FF63DC0724A7}"/>
              </a:ext>
            </a:extLst>
          </p:cNvPr>
          <p:cNvSpPr/>
          <p:nvPr/>
        </p:nvSpPr>
        <p:spPr>
          <a:xfrm>
            <a:off x="0" y="-21802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430F3-3511-40B9-19A8-E25B213796D1}"/>
              </a:ext>
            </a:extLst>
          </p:cNvPr>
          <p:cNvSpPr txBox="1"/>
          <p:nvPr/>
        </p:nvSpPr>
        <p:spPr>
          <a:xfrm flipH="1">
            <a:off x="293368" y="885825"/>
            <a:ext cx="11346182" cy="326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eclipse Data Source Explorer </a:t>
            </a:r>
            <a:br>
              <a:rPr lang="en-US" altLang="ko-KR" dirty="0">
                <a:solidFill>
                  <a:srgbClr val="3A0DFB"/>
                </a:solidFill>
              </a:rPr>
            </a:br>
            <a:r>
              <a:rPr lang="en-US" altLang="ko-KR" dirty="0"/>
              <a:t>- default</a:t>
            </a:r>
            <a:r>
              <a:rPr lang="ko-KR" altLang="en-US" dirty="0"/>
              <a:t>로 있는 </a:t>
            </a:r>
            <a:r>
              <a:rPr lang="en-US" altLang="ko-KR" dirty="0"/>
              <a:t>Database </a:t>
            </a:r>
            <a:r>
              <a:rPr lang="ko-KR" altLang="en-US" dirty="0"/>
              <a:t>삭제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A0DFB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Data Source Explore </a:t>
            </a:r>
            <a:r>
              <a:rPr lang="ko-KR" altLang="en-US" dirty="0">
                <a:solidFill>
                  <a:srgbClr val="3A0DFB"/>
                </a:solidFill>
              </a:rPr>
              <a:t>메뉴가 보이지 않는다면</a:t>
            </a:r>
            <a:r>
              <a:rPr lang="en-US" altLang="ko-KR" dirty="0">
                <a:solidFill>
                  <a:srgbClr val="3A0DFB"/>
                </a:solidFill>
              </a:rPr>
              <a:t>?</a:t>
            </a:r>
            <a:br>
              <a:rPr lang="en-US" altLang="ko-KR" dirty="0">
                <a:solidFill>
                  <a:srgbClr val="3A0DFB"/>
                </a:solidFill>
              </a:rPr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B71D83-4D57-919B-7FA1-6D88992F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10" y="857250"/>
            <a:ext cx="5401429" cy="17337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2E02F8D-1573-3E0F-3293-5135F8BF4DE5}"/>
              </a:ext>
            </a:extLst>
          </p:cNvPr>
          <p:cNvSpPr/>
          <p:nvPr/>
        </p:nvSpPr>
        <p:spPr>
          <a:xfrm>
            <a:off x="6477000" y="1028700"/>
            <a:ext cx="1504950" cy="314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D4A4D0-E0AF-0666-622C-A60C4B1B49B3}"/>
              </a:ext>
            </a:extLst>
          </p:cNvPr>
          <p:cNvSpPr/>
          <p:nvPr/>
        </p:nvSpPr>
        <p:spPr>
          <a:xfrm>
            <a:off x="4962525" y="1466850"/>
            <a:ext cx="1123950" cy="361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2CD2F-525A-8115-E796-3FCF6E42E188}"/>
              </a:ext>
            </a:extLst>
          </p:cNvPr>
          <p:cNvSpPr txBox="1"/>
          <p:nvPr/>
        </p:nvSpPr>
        <p:spPr>
          <a:xfrm>
            <a:off x="6086475" y="15093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A0DFB"/>
                </a:solidFill>
              </a:rPr>
              <a:t>삭제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5EBE1-BC6F-4F8F-A879-9E6843B49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3464100"/>
            <a:ext cx="6489597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Explorer 뷰 다시 열기</a:t>
            </a:r>
          </a:p>
          <a:p>
            <a:pPr marL="176213" marR="0" lvl="0" indent="1762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상단 메뉴에서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Window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Show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Other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...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클릭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6213"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팝업창에서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 Management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Source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Explorer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선택 →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 클릭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901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B392-50DC-07D5-BFD0-F81176E7D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FE2A48-CE3C-7711-C8B1-F99469A31EF2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03160-7B88-639A-371A-43CB4BBF4D8F}"/>
              </a:ext>
            </a:extLst>
          </p:cNvPr>
          <p:cNvSpPr txBox="1"/>
          <p:nvPr/>
        </p:nvSpPr>
        <p:spPr>
          <a:xfrm>
            <a:off x="343849" y="754280"/>
            <a:ext cx="2885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  Context </a:t>
            </a:r>
            <a:r>
              <a:rPr lang="ko-KR" altLang="en-US" sz="1600" dirty="0">
                <a:latin typeface="+mn-ea"/>
              </a:rPr>
              <a:t>경로 확인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BBE02D-B403-91B6-9A3D-E20BE2AF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27" y="1266092"/>
            <a:ext cx="4971823" cy="53183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B67D28-6717-D76F-C2F7-EE90F059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71" y="1266092"/>
            <a:ext cx="4080214" cy="48209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6442BA-4CF6-F16F-6979-2C34BC95A8F6}"/>
              </a:ext>
            </a:extLst>
          </p:cNvPr>
          <p:cNvSpPr txBox="1"/>
          <p:nvPr/>
        </p:nvSpPr>
        <p:spPr>
          <a:xfrm>
            <a:off x="6096000" y="754280"/>
            <a:ext cx="28856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생성된 프로젝트 폴더 구조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CBC32-F830-4B14-966A-066C9FEE4B37}"/>
              </a:ext>
            </a:extLst>
          </p:cNvPr>
          <p:cNvSpPr txBox="1"/>
          <p:nvPr/>
        </p:nvSpPr>
        <p:spPr>
          <a:xfrm>
            <a:off x="806824" y="3563471"/>
            <a:ext cx="2653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</a:rPr>
              <a:t>Client </a:t>
            </a:r>
            <a:r>
              <a:rPr lang="ko-KR" altLang="en-US" sz="1600" b="1" dirty="0">
                <a:solidFill>
                  <a:srgbClr val="002060"/>
                </a:solidFill>
              </a:rPr>
              <a:t>요청 시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Context </a:t>
            </a:r>
            <a:r>
              <a:rPr lang="ko-KR" altLang="en-US" sz="1600" b="1" dirty="0">
                <a:solidFill>
                  <a:srgbClr val="002060"/>
                </a:solidFill>
              </a:rPr>
              <a:t>경로를 확인하고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</a:p>
          <a:p>
            <a:r>
              <a:rPr lang="ko-KR" altLang="en-US" sz="1600" b="1" dirty="0">
                <a:solidFill>
                  <a:srgbClr val="002060"/>
                </a:solidFill>
              </a:rPr>
              <a:t>웹 페이지를 </a:t>
            </a:r>
            <a:r>
              <a:rPr lang="ko-KR" altLang="en-US" sz="1600" b="1" dirty="0" err="1">
                <a:solidFill>
                  <a:srgbClr val="002060"/>
                </a:solidFill>
              </a:rPr>
              <a:t>찾아감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C299C2D-AD40-451E-AB14-4F13EDD1A778}"/>
              </a:ext>
            </a:extLst>
          </p:cNvPr>
          <p:cNvSpPr/>
          <p:nvPr/>
        </p:nvSpPr>
        <p:spPr>
          <a:xfrm>
            <a:off x="470647" y="2608729"/>
            <a:ext cx="2312894" cy="268941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59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4920E-F4A9-8223-80C8-413D88D6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B5AA77-4876-A72C-114A-5A58B0FBC26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Context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등록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8B15D-52FD-135F-BDEF-C74DB453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93" y="1366428"/>
            <a:ext cx="6935168" cy="45916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27956-B465-679A-28C6-A9EA8AE110FE}"/>
              </a:ext>
            </a:extLst>
          </p:cNvPr>
          <p:cNvSpPr txBox="1"/>
          <p:nvPr/>
        </p:nvSpPr>
        <p:spPr>
          <a:xfrm>
            <a:off x="314744" y="773287"/>
            <a:ext cx="110683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하단 </a:t>
            </a:r>
            <a:r>
              <a:rPr lang="en-US" altLang="ko-KR" sz="1600" dirty="0">
                <a:latin typeface="+mn-ea"/>
              </a:rPr>
              <a:t>Server </a:t>
            </a:r>
            <a:r>
              <a:rPr lang="ko-KR" altLang="en-US" sz="1600" dirty="0">
                <a:latin typeface="+mn-ea"/>
              </a:rPr>
              <a:t>탭 아래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Tomcat v~~~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에서 마우스 오른쪽 버튼 클릭</a:t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38F6D2-F504-34FE-D279-3D73B5C228E0}"/>
              </a:ext>
            </a:extLst>
          </p:cNvPr>
          <p:cNvSpPr/>
          <p:nvPr/>
        </p:nvSpPr>
        <p:spPr>
          <a:xfrm>
            <a:off x="3441290" y="4572000"/>
            <a:ext cx="1406013" cy="35396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81838D-1969-0F47-5D50-B8D3F2D6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42" y="1366428"/>
            <a:ext cx="3714470" cy="39697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5290E1-34EE-FA4F-C818-C092FCCC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169" y="5739125"/>
            <a:ext cx="4295226" cy="1090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48380C-DCE6-A091-B024-74E14C034627}"/>
              </a:ext>
            </a:extLst>
          </p:cNvPr>
          <p:cNvSpPr txBox="1"/>
          <p:nvPr/>
        </p:nvSpPr>
        <p:spPr>
          <a:xfrm>
            <a:off x="7794169" y="5384332"/>
            <a:ext cx="3960215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+mn-ea"/>
              </a:rPr>
              <a:t> Servers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server.xml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에 자동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Context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가 추가됨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8054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C97E-109D-003B-AD2A-C35A780B7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6A93C16-0496-3D8D-2E6B-E4FC31500C8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index.html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91E0F-52BC-D1B6-E12F-ADD90887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06" y="1344018"/>
            <a:ext cx="5753903" cy="4439270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33699-FE9B-5A4A-5A33-A5ECBDA69B96}"/>
              </a:ext>
            </a:extLst>
          </p:cNvPr>
          <p:cNvSpPr txBox="1"/>
          <p:nvPr/>
        </p:nvSpPr>
        <p:spPr>
          <a:xfrm>
            <a:off x="292156" y="765511"/>
            <a:ext cx="7858786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webapp </a:t>
            </a:r>
            <a:r>
              <a:rPr lang="ko-KR" altLang="en-US" sz="1400" dirty="0">
                <a:latin typeface="+mn-ea"/>
              </a:rPr>
              <a:t>폴더에 </a:t>
            </a:r>
            <a:r>
              <a:rPr lang="en-US" altLang="ko-KR" sz="1400" dirty="0">
                <a:latin typeface="+mn-ea"/>
              </a:rPr>
              <a:t>index.html</a:t>
            </a:r>
            <a:r>
              <a:rPr lang="ko-KR" altLang="en-US" sz="1400" dirty="0">
                <a:latin typeface="+mn-ea"/>
              </a:rPr>
              <a:t>을 만들어보자</a:t>
            </a:r>
            <a:r>
              <a:rPr lang="en-US" altLang="ko-KR" sz="1400" dirty="0">
                <a:latin typeface="+mn-ea"/>
              </a:rPr>
              <a:t>.   webapp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New  HTML File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79A6CF-0581-9531-7144-A718C1537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07" y="1344018"/>
            <a:ext cx="3377699" cy="31032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12B1C1-2B76-4449-905A-0EDE1300E52F}"/>
              </a:ext>
            </a:extLst>
          </p:cNvPr>
          <p:cNvCxnSpPr/>
          <p:nvPr/>
        </p:nvCxnSpPr>
        <p:spPr>
          <a:xfrm>
            <a:off x="1519518" y="3711388"/>
            <a:ext cx="96818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7DA5E2-0284-42A7-95F7-99A406BE3E20}"/>
              </a:ext>
            </a:extLst>
          </p:cNvPr>
          <p:cNvCxnSpPr/>
          <p:nvPr/>
        </p:nvCxnSpPr>
        <p:spPr>
          <a:xfrm>
            <a:off x="4482353" y="4805083"/>
            <a:ext cx="96818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193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737FC-F210-DE31-F933-DAC4893C7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EA8860-1AF7-AABF-A475-2E47584C3B0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index.html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8CA427-F956-DE6C-32C7-4EA6E4CC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07" y="1295667"/>
            <a:ext cx="2924583" cy="17052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EC6B33-78D7-AE6E-04E5-7714BF677481}"/>
              </a:ext>
            </a:extLst>
          </p:cNvPr>
          <p:cNvSpPr txBox="1"/>
          <p:nvPr/>
        </p:nvSpPr>
        <p:spPr>
          <a:xfrm>
            <a:off x="276001" y="789137"/>
            <a:ext cx="513174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index.html </a:t>
            </a:r>
            <a:r>
              <a:rPr lang="ko-KR" altLang="en-US" sz="1400" dirty="0">
                <a:latin typeface="+mn-ea"/>
              </a:rPr>
              <a:t>에 내용 추가하고 클라이언트 접속해보자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8EC12D-A6B0-0F47-D7B6-DACA4E29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2" y="3857121"/>
            <a:ext cx="4877481" cy="16766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1B627-1E4D-B965-D0F6-80EEBA088EE5}"/>
              </a:ext>
            </a:extLst>
          </p:cNvPr>
          <p:cNvSpPr txBox="1"/>
          <p:nvPr/>
        </p:nvSpPr>
        <p:spPr>
          <a:xfrm>
            <a:off x="276001" y="3350591"/>
            <a:ext cx="513174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localhost:8080/</a:t>
            </a:r>
            <a:r>
              <a:rPr lang="en-US" altLang="ko-KR" sz="1400" dirty="0" err="1">
                <a:latin typeface="+mn-ea"/>
              </a:rPr>
              <a:t>DynamicWEB</a:t>
            </a:r>
            <a:r>
              <a:rPr lang="en-US" altLang="ko-KR" sz="1400" dirty="0">
                <a:latin typeface="+mn-ea"/>
              </a:rPr>
              <a:t>/index.html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5856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62B00-33BC-0EC5-3B2B-B294D0D7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F818F1-1679-DC25-6EAC-B11E0172BAB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JSP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8C788-0751-DD91-D7D1-7AA73D587816}"/>
              </a:ext>
            </a:extLst>
          </p:cNvPr>
          <p:cNvSpPr txBox="1"/>
          <p:nvPr/>
        </p:nvSpPr>
        <p:spPr>
          <a:xfrm>
            <a:off x="276001" y="789137"/>
            <a:ext cx="9715164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webapp</a:t>
            </a:r>
            <a:r>
              <a:rPr lang="ko-KR" altLang="en-US" sz="1400" dirty="0">
                <a:latin typeface="+mn-ea"/>
              </a:rPr>
              <a:t>폴더에 </a:t>
            </a:r>
            <a:r>
              <a:rPr lang="en-US" altLang="ko-KR" sz="1400" dirty="0" err="1">
                <a:latin typeface="+mn-ea"/>
              </a:rPr>
              <a:t>test.jsp</a:t>
            </a:r>
            <a:r>
              <a:rPr lang="ko-KR" altLang="en-US" sz="1400" dirty="0">
                <a:latin typeface="+mn-ea"/>
              </a:rPr>
              <a:t>파일을 만들어보자</a:t>
            </a:r>
            <a:r>
              <a:rPr lang="en-US" altLang="ko-KR" sz="1400" dirty="0">
                <a:latin typeface="+mn-ea"/>
              </a:rPr>
              <a:t>.  webapp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New  JSP File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89EC51-2F8C-BB6A-A085-FC395345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3" y="1472303"/>
            <a:ext cx="4497791" cy="43985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C2D6E9-018D-6382-565F-DC7ABBC7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35" y="1472303"/>
            <a:ext cx="4497791" cy="43783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C4DF43-FF6C-4742-B4F7-A39A71998D9F}"/>
              </a:ext>
            </a:extLst>
          </p:cNvPr>
          <p:cNvSpPr/>
          <p:nvPr/>
        </p:nvSpPr>
        <p:spPr>
          <a:xfrm>
            <a:off x="526493" y="4714132"/>
            <a:ext cx="1406013" cy="35396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A136E8-29E9-CAD3-6CAA-22867C189F92}"/>
              </a:ext>
            </a:extLst>
          </p:cNvPr>
          <p:cNvSpPr/>
          <p:nvPr/>
        </p:nvSpPr>
        <p:spPr>
          <a:xfrm>
            <a:off x="2359742" y="5447563"/>
            <a:ext cx="855874" cy="35396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49D5197-E863-0AEF-A9DA-FFE892AD8167}"/>
              </a:ext>
            </a:extLst>
          </p:cNvPr>
          <p:cNvSpPr/>
          <p:nvPr/>
        </p:nvSpPr>
        <p:spPr>
          <a:xfrm>
            <a:off x="5279923" y="2954158"/>
            <a:ext cx="216309" cy="8652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FB31DE-4146-6A93-205C-18F22AD70660}"/>
              </a:ext>
            </a:extLst>
          </p:cNvPr>
          <p:cNvSpPr/>
          <p:nvPr/>
        </p:nvSpPr>
        <p:spPr>
          <a:xfrm>
            <a:off x="8332836" y="5432814"/>
            <a:ext cx="948815" cy="35396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2806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CF2A-AA45-76F2-8AD4-E720A7C6D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2F6BD19-29FF-6FAD-667C-3060F02911E9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JSP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914FC-4ADB-5355-D2AE-53617CA23AE5}"/>
              </a:ext>
            </a:extLst>
          </p:cNvPr>
          <p:cNvSpPr txBox="1"/>
          <p:nvPr/>
        </p:nvSpPr>
        <p:spPr>
          <a:xfrm>
            <a:off x="187510" y="656492"/>
            <a:ext cx="513174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test.jsp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B1FC7-0359-C26F-2DB3-9DAFFE17CB41}"/>
              </a:ext>
            </a:extLst>
          </p:cNvPr>
          <p:cNvSpPr txBox="1"/>
          <p:nvPr/>
        </p:nvSpPr>
        <p:spPr>
          <a:xfrm>
            <a:off x="412955" y="1030377"/>
            <a:ext cx="7826477" cy="39703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&lt;%@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page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language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"java"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contentType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"text/html; charset=UTF-8"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pageEncoding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%&gt;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&lt;%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sum=0; </a:t>
            </a:r>
          </a:p>
          <a:p>
            <a:pPr>
              <a:buNone/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  for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=1;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 1000;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++){</a:t>
            </a:r>
          </a:p>
          <a:p>
            <a:pPr>
              <a:buNone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sum +=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>
              <a:buNone/>
            </a:pP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%&gt;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DOCTYPE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html&gt;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meta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charset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Insert title here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head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결과값은 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&lt;%=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sum </a:t>
            </a:r>
            <a:r>
              <a:rPr lang="en-US" altLang="ko-KR" sz="1400" dirty="0">
                <a:solidFill>
                  <a:srgbClr val="BF5F3F"/>
                </a:solidFill>
                <a:effectLst/>
                <a:latin typeface="Courier New" panose="02070309020205020404" pitchFamily="49" charset="0"/>
              </a:rPr>
              <a:t>%&gt;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4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E6A79B-6D16-5E08-A696-A22087A6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0" y="5203648"/>
            <a:ext cx="4486901" cy="12479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46544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730B9-6EA6-43AF-9369-F405551C5E07}"/>
              </a:ext>
            </a:extLst>
          </p:cNvPr>
          <p:cNvSpPr txBox="1"/>
          <p:nvPr/>
        </p:nvSpPr>
        <p:spPr>
          <a:xfrm>
            <a:off x="276001" y="748796"/>
            <a:ext cx="97151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Servlet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만들어보자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먼저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package  ( Java Resources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New  package )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 package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이름은 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kr.son.controller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300B84-3525-4147-9BFE-36EB281C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03" y="1781290"/>
            <a:ext cx="4896533" cy="4686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90037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730B9-6EA6-43AF-9369-F405551C5E07}"/>
              </a:ext>
            </a:extLst>
          </p:cNvPr>
          <p:cNvSpPr txBox="1"/>
          <p:nvPr/>
        </p:nvSpPr>
        <p:spPr>
          <a:xfrm>
            <a:off x="276001" y="748796"/>
            <a:ext cx="97151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Servlet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만들어보자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 ( Java Resources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kr.son.controller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New  Servlet )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 class name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은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FirstDynamic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105F1-0417-462D-89BC-DCA3A719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2" y="1632445"/>
            <a:ext cx="4858428" cy="36200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6CFE2EA-0841-4A08-8A04-FBD0D6695C65}"/>
              </a:ext>
            </a:extLst>
          </p:cNvPr>
          <p:cNvSpPr/>
          <p:nvPr/>
        </p:nvSpPr>
        <p:spPr>
          <a:xfrm>
            <a:off x="2487706" y="4787154"/>
            <a:ext cx="1008529" cy="3630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647F8EC-51E2-4C9A-B6E0-AE4114319C00}"/>
              </a:ext>
            </a:extLst>
          </p:cNvPr>
          <p:cNvSpPr/>
          <p:nvPr/>
        </p:nvSpPr>
        <p:spPr>
          <a:xfrm>
            <a:off x="5674659" y="2998694"/>
            <a:ext cx="228600" cy="887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CA3A4C-6C88-44A8-8885-B1FD70EB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43" y="1547486"/>
            <a:ext cx="4906060" cy="467742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97995C-DCC6-4EE8-AFAD-C6E29D501017}"/>
              </a:ext>
            </a:extLst>
          </p:cNvPr>
          <p:cNvCxnSpPr/>
          <p:nvPr/>
        </p:nvCxnSpPr>
        <p:spPr>
          <a:xfrm flipH="1">
            <a:off x="7126941" y="4182036"/>
            <a:ext cx="255494" cy="3227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FB60B-2169-4A34-9B0E-6F9C80B11662}"/>
              </a:ext>
            </a:extLst>
          </p:cNvPr>
          <p:cNvSpPr txBox="1"/>
          <p:nvPr/>
        </p:nvSpPr>
        <p:spPr>
          <a:xfrm>
            <a:off x="7126941" y="387318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A0DFB"/>
                </a:solidFill>
              </a:rPr>
              <a:t>더블 클릭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87976FB-2CC0-4132-A215-65A55ABA8296}"/>
              </a:ext>
            </a:extLst>
          </p:cNvPr>
          <p:cNvCxnSpPr/>
          <p:nvPr/>
        </p:nvCxnSpPr>
        <p:spPr>
          <a:xfrm flipH="1">
            <a:off x="8328212" y="4867836"/>
            <a:ext cx="255494" cy="3227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F5465C-1A92-4877-87BE-8FB3649165B7}"/>
              </a:ext>
            </a:extLst>
          </p:cNvPr>
          <p:cNvSpPr txBox="1"/>
          <p:nvPr/>
        </p:nvSpPr>
        <p:spPr>
          <a:xfrm>
            <a:off x="8474730" y="45600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A0DFB"/>
                </a:solidFill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7CEEE-0362-410C-82FB-1DA718A3FD18}"/>
              </a:ext>
            </a:extLst>
          </p:cNvPr>
          <p:cNvSpPr txBox="1"/>
          <p:nvPr/>
        </p:nvSpPr>
        <p:spPr>
          <a:xfrm>
            <a:off x="5896536" y="6261170"/>
            <a:ext cx="6153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A0DFB"/>
                </a:solidFill>
              </a:rPr>
              <a:t>클라이언트가 </a:t>
            </a:r>
            <a:r>
              <a:rPr lang="en-US" altLang="ko-KR" sz="1400" dirty="0">
                <a:solidFill>
                  <a:srgbClr val="3A0DFB"/>
                </a:solidFill>
              </a:rPr>
              <a:t>/start</a:t>
            </a:r>
            <a:r>
              <a:rPr lang="ko-KR" altLang="en-US" sz="1400" dirty="0">
                <a:solidFill>
                  <a:srgbClr val="3A0DFB"/>
                </a:solidFill>
              </a:rPr>
              <a:t>로 요청할 때 </a:t>
            </a:r>
            <a:r>
              <a:rPr lang="en-US" altLang="ko-KR" sz="1400" dirty="0">
                <a:solidFill>
                  <a:srgbClr val="3A0DFB"/>
                </a:solidFill>
              </a:rPr>
              <a:t>servlet</a:t>
            </a:r>
            <a:r>
              <a:rPr lang="ko-KR" altLang="en-US" sz="1400" dirty="0">
                <a:solidFill>
                  <a:srgbClr val="3A0DFB"/>
                </a:solidFill>
              </a:rPr>
              <a:t>을 실행하라고 </a:t>
            </a:r>
            <a:r>
              <a:rPr lang="en-US" altLang="ko-KR" sz="1400" dirty="0">
                <a:solidFill>
                  <a:srgbClr val="3A0DFB"/>
                </a:solidFill>
              </a:rPr>
              <a:t>mapping</a:t>
            </a:r>
            <a:r>
              <a:rPr lang="ko-KR" altLang="en-US" sz="1400" dirty="0">
                <a:solidFill>
                  <a:srgbClr val="3A0DFB"/>
                </a:solidFill>
              </a:rPr>
              <a:t> 하는 것임</a:t>
            </a:r>
            <a:endParaRPr lang="en-US" altLang="ko-KR" sz="1400" dirty="0">
              <a:solidFill>
                <a:srgbClr val="3A0DFB"/>
              </a:solidFill>
            </a:endParaRPr>
          </a:p>
          <a:p>
            <a:r>
              <a:rPr lang="en-US" altLang="ko-KR" sz="1400" dirty="0">
                <a:solidFill>
                  <a:srgbClr val="3A0DFB"/>
                </a:solidFill>
              </a:rPr>
              <a:t>web.xml</a:t>
            </a:r>
            <a:r>
              <a:rPr lang="ko-KR" altLang="en-US" sz="1400" dirty="0">
                <a:solidFill>
                  <a:srgbClr val="3A0DFB"/>
                </a:solidFill>
              </a:rPr>
              <a:t> 에 별도로 </a:t>
            </a:r>
            <a:r>
              <a:rPr lang="en-US" altLang="ko-KR" sz="1400" dirty="0">
                <a:solidFill>
                  <a:srgbClr val="3A0DFB"/>
                </a:solidFill>
              </a:rPr>
              <a:t>mapping</a:t>
            </a:r>
            <a:r>
              <a:rPr lang="ko-KR" altLang="en-US" sz="1400" dirty="0">
                <a:solidFill>
                  <a:srgbClr val="3A0DFB"/>
                </a:solidFill>
              </a:rPr>
              <a:t>을 걸어줄 필요가 없음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837722-E7DE-4E0B-A11A-039A8DC3A8FE}"/>
              </a:ext>
            </a:extLst>
          </p:cNvPr>
          <p:cNvSpPr/>
          <p:nvPr/>
        </p:nvSpPr>
        <p:spPr>
          <a:xfrm>
            <a:off x="8328213" y="5810635"/>
            <a:ext cx="936812" cy="29856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340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730B9-6EA6-43AF-9369-F405551C5E07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doGet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doPost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가 선택되어 있다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이것을 삭제하고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service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를 클릭하자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3F5E51-574D-43B5-8BBC-0A3B448B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60" y="1412724"/>
            <a:ext cx="4953691" cy="4696480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ACA4EB7-723E-484A-AC8E-36BCE1AD330B}"/>
              </a:ext>
            </a:extLst>
          </p:cNvPr>
          <p:cNvSpPr/>
          <p:nvPr/>
        </p:nvSpPr>
        <p:spPr>
          <a:xfrm>
            <a:off x="1976718" y="4827494"/>
            <a:ext cx="201757" cy="94130"/>
          </a:xfrm>
          <a:custGeom>
            <a:avLst/>
            <a:gdLst>
              <a:gd name="connsiteX0" fmla="*/ 0 w 201757"/>
              <a:gd name="connsiteY0" fmla="*/ 0 h 94130"/>
              <a:gd name="connsiteX1" fmla="*/ 67235 w 201757"/>
              <a:gd name="connsiteY1" fmla="*/ 53788 h 94130"/>
              <a:gd name="connsiteX2" fmla="*/ 107576 w 201757"/>
              <a:gd name="connsiteY2" fmla="*/ 94130 h 94130"/>
              <a:gd name="connsiteX3" fmla="*/ 161364 w 201757"/>
              <a:gd name="connsiteY3" fmla="*/ 53788 h 94130"/>
              <a:gd name="connsiteX4" fmla="*/ 201706 w 201757"/>
              <a:gd name="connsiteY4" fmla="*/ 0 h 9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57" h="94130">
                <a:moveTo>
                  <a:pt x="0" y="0"/>
                </a:moveTo>
                <a:cubicBezTo>
                  <a:pt x="22412" y="17929"/>
                  <a:pt x="45635" y="34888"/>
                  <a:pt x="67235" y="53788"/>
                </a:cubicBezTo>
                <a:cubicBezTo>
                  <a:pt x="81547" y="66311"/>
                  <a:pt x="88559" y="94130"/>
                  <a:pt x="107576" y="94130"/>
                </a:cubicBezTo>
                <a:cubicBezTo>
                  <a:pt x="129988" y="94130"/>
                  <a:pt x="144348" y="68373"/>
                  <a:pt x="161364" y="53788"/>
                </a:cubicBezTo>
                <a:cubicBezTo>
                  <a:pt x="204876" y="16492"/>
                  <a:pt x="201706" y="30999"/>
                  <a:pt x="201706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F9D464-D224-47D4-B0CC-1E7D8906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12" y="1479408"/>
            <a:ext cx="4906060" cy="46297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7817EA2-8EEF-4DFB-B0C2-42F8BA7AADC5}"/>
              </a:ext>
            </a:extLst>
          </p:cNvPr>
          <p:cNvSpPr/>
          <p:nvPr/>
        </p:nvSpPr>
        <p:spPr>
          <a:xfrm>
            <a:off x="5916706" y="3012141"/>
            <a:ext cx="322729" cy="847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E0FD74-264A-4C05-A000-CE181DCC76FB}"/>
              </a:ext>
            </a:extLst>
          </p:cNvPr>
          <p:cNvSpPr txBox="1"/>
          <p:nvPr/>
        </p:nvSpPr>
        <p:spPr>
          <a:xfrm>
            <a:off x="510988" y="6400800"/>
            <a:ext cx="6892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en-US" altLang="ko-KR" sz="1400" dirty="0" err="1"/>
              <a:t>doGet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doPost</a:t>
            </a:r>
            <a:r>
              <a:rPr lang="en-US" altLang="ko-KR" sz="1400" dirty="0"/>
              <a:t> </a:t>
            </a:r>
            <a:r>
              <a:rPr lang="ko-KR" altLang="en-US" sz="1400" dirty="0"/>
              <a:t>는 </a:t>
            </a:r>
            <a:r>
              <a:rPr lang="en-US" altLang="ko-KR" sz="1400" dirty="0"/>
              <a:t>Service</a:t>
            </a:r>
            <a:r>
              <a:rPr lang="ko-KR" altLang="en-US" sz="1400" dirty="0"/>
              <a:t>에 의해 호출되는 </a:t>
            </a:r>
            <a:r>
              <a:rPr lang="en-US" altLang="ko-KR" sz="1400" dirty="0"/>
              <a:t>method, </a:t>
            </a:r>
            <a:r>
              <a:rPr lang="ko-KR" altLang="en-US" sz="1400" dirty="0"/>
              <a:t>개별로 제어할 것인가의 차이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73961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 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자동 생성된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Servlet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코드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BB1287-7327-41D6-B1A4-D8F000CB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8" y="861455"/>
            <a:ext cx="11387593" cy="51350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4DA9D4-CB5D-48FA-84CB-01C11631EFCA}"/>
              </a:ext>
            </a:extLst>
          </p:cNvPr>
          <p:cNvCxnSpPr/>
          <p:nvPr/>
        </p:nvCxnSpPr>
        <p:spPr>
          <a:xfrm flipH="1">
            <a:off x="2501153" y="1855694"/>
            <a:ext cx="793376" cy="309282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17374F-D0FA-414B-AAA8-BB2633621612}"/>
              </a:ext>
            </a:extLst>
          </p:cNvPr>
          <p:cNvSpPr txBox="1"/>
          <p:nvPr/>
        </p:nvSpPr>
        <p:spPr>
          <a:xfrm>
            <a:off x="3133165" y="1459467"/>
            <a:ext cx="24304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A0DFB"/>
                </a:solidFill>
              </a:rPr>
              <a:t>mapping</a:t>
            </a:r>
            <a:r>
              <a:rPr lang="ko-KR" altLang="en-US" dirty="0">
                <a:solidFill>
                  <a:srgbClr val="3A0DFB"/>
                </a:solidFill>
              </a:rPr>
              <a:t>이 되어 있음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6948C3A-A0AA-44D2-91FD-B53AF6C498E2}"/>
              </a:ext>
            </a:extLst>
          </p:cNvPr>
          <p:cNvCxnSpPr>
            <a:cxnSpLocks/>
          </p:cNvCxnSpPr>
          <p:nvPr/>
        </p:nvCxnSpPr>
        <p:spPr>
          <a:xfrm flipH="1" flipV="1">
            <a:off x="1201270" y="5316070"/>
            <a:ext cx="735106" cy="412377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BD4D45-AFC4-4D3C-BCBF-288A0EB9910B}"/>
              </a:ext>
            </a:extLst>
          </p:cNvPr>
          <p:cNvSpPr txBox="1"/>
          <p:nvPr/>
        </p:nvSpPr>
        <p:spPr>
          <a:xfrm>
            <a:off x="2079292" y="5569322"/>
            <a:ext cx="266130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A0DFB"/>
                </a:solidFill>
              </a:rPr>
              <a:t>사용자 코드는 여기에 </a:t>
            </a:r>
            <a:r>
              <a:rPr lang="en-US" altLang="ko-KR" dirty="0">
                <a:solidFill>
                  <a:srgbClr val="3A0DFB"/>
                </a:solidFill>
              </a:rPr>
              <a:t>…</a:t>
            </a:r>
            <a:endParaRPr lang="ko-KR" altLang="en-US" dirty="0">
              <a:solidFill>
                <a:srgbClr val="3A0D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5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9D09-B922-73F4-3F19-54C78E70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7F03CF9-82CD-86F8-14CC-FF63DC0724A7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430F3-3511-40B9-19A8-E25B213796D1}"/>
              </a:ext>
            </a:extLst>
          </p:cNvPr>
          <p:cNvSpPr txBox="1"/>
          <p:nvPr/>
        </p:nvSpPr>
        <p:spPr>
          <a:xfrm flipH="1">
            <a:off x="293368" y="885825"/>
            <a:ext cx="11346182" cy="102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eclipse </a:t>
            </a:r>
            <a:r>
              <a:rPr lang="ko-KR" altLang="en-US" dirty="0">
                <a:solidFill>
                  <a:srgbClr val="3A0DFB"/>
                </a:solidFill>
              </a:rPr>
              <a:t>에서 </a:t>
            </a:r>
            <a:r>
              <a:rPr lang="en-US" altLang="ko-KR" dirty="0">
                <a:solidFill>
                  <a:srgbClr val="3A0DFB"/>
                </a:solidFill>
              </a:rPr>
              <a:t>Database </a:t>
            </a:r>
            <a:r>
              <a:rPr lang="ko-KR" altLang="en-US" dirty="0">
                <a:solidFill>
                  <a:srgbClr val="3A0DFB"/>
                </a:solidFill>
              </a:rPr>
              <a:t>연결하기 위해서는 </a:t>
            </a:r>
            <a:r>
              <a:rPr lang="en-US" altLang="ko-KR" dirty="0">
                <a:solidFill>
                  <a:srgbClr val="3A0DFB"/>
                </a:solidFill>
              </a:rPr>
              <a:t>Driver</a:t>
            </a:r>
            <a:r>
              <a:rPr lang="ko-KR" altLang="en-US" dirty="0">
                <a:solidFill>
                  <a:srgbClr val="3A0DFB"/>
                </a:solidFill>
              </a:rPr>
              <a:t>가 필요</a:t>
            </a:r>
            <a:br>
              <a:rPr lang="en-US" altLang="ko-KR" dirty="0">
                <a:solidFill>
                  <a:srgbClr val="3A0DFB"/>
                </a:solidFill>
              </a:rPr>
            </a:br>
            <a:r>
              <a:rPr lang="en-US" altLang="ko-KR" dirty="0"/>
              <a:t>- C:\eGovFrame-4.2.0\maven\repository\mysql\mysql-connector-java\8.0.29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3FA16E-7A5A-5C9D-F410-40584876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69" y="1910143"/>
            <a:ext cx="4861710" cy="35485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7311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EB6-DD8B-9903-1BE6-78449D2A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F43C87-0651-CA6E-2994-C13396BAA956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Servlet   coding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48710-AEB1-4A4D-A9FD-C96BF4E93F68}"/>
              </a:ext>
            </a:extLst>
          </p:cNvPr>
          <p:cNvSpPr txBox="1"/>
          <p:nvPr/>
        </p:nvSpPr>
        <p:spPr>
          <a:xfrm>
            <a:off x="105335" y="875036"/>
            <a:ext cx="11981330" cy="3908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service(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1" dirty="0">
                <a:solidFill>
                  <a:srgbClr val="7F9FB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Auto-generated method stub</a:t>
            </a:r>
            <a:endParaRPr lang="en-US" altLang="ko-KR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10000;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.setContentType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html;charset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=UTF-8"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인코딩 설정</a:t>
            </a:r>
            <a:endParaRPr lang="ko-KR" alt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PrintWriter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.getWriter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"&lt;html&gt;"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"&lt;body&gt;"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"&lt;h1&gt; </a:t>
            </a:r>
            <a:r>
              <a:rPr lang="ko-KR" alt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합계는 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"&lt;/h1&gt;"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"&lt;/body&gt;"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"&lt;/html&gt;"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C5D0C-A0B8-41E7-8945-ABEB23770C7A}"/>
              </a:ext>
            </a:extLst>
          </p:cNvPr>
          <p:cNvSpPr txBox="1"/>
          <p:nvPr/>
        </p:nvSpPr>
        <p:spPr>
          <a:xfrm>
            <a:off x="105335" y="500234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Server start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3EC5C-FC37-4BD5-AB65-F4A8F8FC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44" y="5047216"/>
            <a:ext cx="6176063" cy="15821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59552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E4B45-038A-9D5F-C735-8CE2D19A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70C1438-E57E-A107-E94E-57383128CB3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Dynamic Web project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java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내부에서 코딩하는 건 매우 불편하다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44D5F-802F-489E-8F70-ABFFEB580FBF}"/>
              </a:ext>
            </a:extLst>
          </p:cNvPr>
          <p:cNvSpPr txBox="1"/>
          <p:nvPr/>
        </p:nvSpPr>
        <p:spPr>
          <a:xfrm>
            <a:off x="105335" y="875036"/>
            <a:ext cx="11981330" cy="57724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service(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ServletException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1" dirty="0">
                <a:solidFill>
                  <a:srgbClr val="7F9FBF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Auto-generated method stub</a:t>
            </a:r>
            <a:endParaRPr lang="en-US" altLang="ko-KR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10000;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.setContentType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html;charset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=UTF-8"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인코딩 설정</a:t>
            </a:r>
            <a:endParaRPr lang="ko-KR" alt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PrintWriter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.getWriter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"&lt;html&gt;"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"&lt;body&gt;"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"&lt;h1&gt; </a:t>
            </a:r>
            <a:r>
              <a:rPr lang="ko-KR" alt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합계는 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"&lt;/h1&gt;"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"&lt;/body&gt;"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"&lt;/html&gt;"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E1C0DA65-C055-4ECC-94A8-B73DA76C7B00}"/>
              </a:ext>
            </a:extLst>
          </p:cNvPr>
          <p:cNvSpPr/>
          <p:nvPr/>
        </p:nvSpPr>
        <p:spPr>
          <a:xfrm>
            <a:off x="4693024" y="1801906"/>
            <a:ext cx="268941" cy="1223682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2E609A49-19EF-4BB3-A178-2CA9C6A6FB8D}"/>
              </a:ext>
            </a:extLst>
          </p:cNvPr>
          <p:cNvSpPr/>
          <p:nvPr/>
        </p:nvSpPr>
        <p:spPr>
          <a:xfrm>
            <a:off x="7709647" y="3428999"/>
            <a:ext cx="143435" cy="272975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A19C1-E751-49B8-AACF-A97C85DD91E5}"/>
              </a:ext>
            </a:extLst>
          </p:cNvPr>
          <p:cNvSpPr txBox="1"/>
          <p:nvPr/>
        </p:nvSpPr>
        <p:spPr>
          <a:xfrm>
            <a:off x="5450541" y="2111188"/>
            <a:ext cx="3711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A0DFB"/>
                </a:solidFill>
              </a:rPr>
              <a:t>이건 </a:t>
            </a:r>
            <a:r>
              <a:rPr lang="en-US" altLang="ko-KR" sz="2800" dirty="0">
                <a:solidFill>
                  <a:srgbClr val="3A0DFB"/>
                </a:solidFill>
              </a:rPr>
              <a:t>Model</a:t>
            </a:r>
            <a:r>
              <a:rPr lang="ko-KR" altLang="en-US" sz="2800" dirty="0">
                <a:solidFill>
                  <a:srgbClr val="3A0DFB"/>
                </a:solidFill>
              </a:rPr>
              <a:t>로 </a:t>
            </a:r>
            <a:r>
              <a:rPr lang="ko-KR" altLang="en-US" sz="2800" dirty="0" err="1">
                <a:solidFill>
                  <a:srgbClr val="3A0DFB"/>
                </a:solidFill>
              </a:rPr>
              <a:t>빼주고</a:t>
            </a:r>
            <a:r>
              <a:rPr lang="en-US" altLang="ko-KR" sz="2800" dirty="0">
                <a:solidFill>
                  <a:srgbClr val="3A0DFB"/>
                </a:solidFill>
              </a:rPr>
              <a:t>,</a:t>
            </a:r>
            <a:endParaRPr lang="ko-KR" altLang="en-US" sz="2800" dirty="0">
              <a:solidFill>
                <a:srgbClr val="3A0DF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D072-5129-47D5-B836-0F973478DE60}"/>
              </a:ext>
            </a:extLst>
          </p:cNvPr>
          <p:cNvSpPr txBox="1"/>
          <p:nvPr/>
        </p:nvSpPr>
        <p:spPr>
          <a:xfrm>
            <a:off x="8114237" y="4532265"/>
            <a:ext cx="3443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A0DFB"/>
                </a:solidFill>
              </a:rPr>
              <a:t>이건 </a:t>
            </a:r>
            <a:r>
              <a:rPr lang="en-US" altLang="ko-KR" sz="2800" dirty="0">
                <a:solidFill>
                  <a:srgbClr val="3A0DFB"/>
                </a:solidFill>
              </a:rPr>
              <a:t>View</a:t>
            </a:r>
            <a:r>
              <a:rPr lang="ko-KR" altLang="en-US" sz="2800" dirty="0">
                <a:solidFill>
                  <a:srgbClr val="3A0DFB"/>
                </a:solidFill>
              </a:rPr>
              <a:t>로 </a:t>
            </a:r>
            <a:r>
              <a:rPr lang="ko-KR" altLang="en-US" sz="2800" dirty="0" err="1">
                <a:solidFill>
                  <a:srgbClr val="3A0DFB"/>
                </a:solidFill>
              </a:rPr>
              <a:t>빼준다</a:t>
            </a:r>
            <a:r>
              <a:rPr lang="en-US" altLang="ko-KR" sz="2800" dirty="0">
                <a:solidFill>
                  <a:srgbClr val="3A0DFB"/>
                </a:solidFill>
              </a:rPr>
              <a:t>.</a:t>
            </a:r>
            <a:endParaRPr lang="ko-KR" altLang="en-US" sz="2800" dirty="0">
              <a:solidFill>
                <a:srgbClr val="3A0D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084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-1"/>
            <a:ext cx="12192000" cy="392654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en-US" altLang="ko-KR" sz="54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5813189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방식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FA83846-3509-4EE1-AD90-E322B0E77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81739"/>
              </p:ext>
            </p:extLst>
          </p:nvPr>
        </p:nvGraphicFramePr>
        <p:xfrm>
          <a:off x="165846" y="1051009"/>
          <a:ext cx="11667564" cy="453784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16891">
                  <a:extLst>
                    <a:ext uri="{9D8B030D-6E8A-4147-A177-3AD203B41FA5}">
                      <a16:colId xmlns:a16="http://schemas.microsoft.com/office/drawing/2014/main" val="4047952459"/>
                    </a:ext>
                  </a:extLst>
                </a:gridCol>
                <a:gridCol w="2916891">
                  <a:extLst>
                    <a:ext uri="{9D8B030D-6E8A-4147-A177-3AD203B41FA5}">
                      <a16:colId xmlns:a16="http://schemas.microsoft.com/office/drawing/2014/main" val="2329534806"/>
                    </a:ext>
                  </a:extLst>
                </a:gridCol>
                <a:gridCol w="2916891">
                  <a:extLst>
                    <a:ext uri="{9D8B030D-6E8A-4147-A177-3AD203B41FA5}">
                      <a16:colId xmlns:a16="http://schemas.microsoft.com/office/drawing/2014/main" val="2035018541"/>
                    </a:ext>
                  </a:extLst>
                </a:gridCol>
                <a:gridCol w="2916891">
                  <a:extLst>
                    <a:ext uri="{9D8B030D-6E8A-4147-A177-3AD203B41FA5}">
                      <a16:colId xmlns:a16="http://schemas.microsoft.com/office/drawing/2014/main" val="1943590308"/>
                    </a:ext>
                  </a:extLst>
                </a:gridCol>
              </a:tblGrid>
              <a:tr h="53762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배포 방식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장점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+mn-ea"/>
                          <a:ea typeface="+mn-ea"/>
                        </a:rPr>
                        <a:t>단점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+mn-ea"/>
                          <a:ea typeface="+mn-ea"/>
                        </a:rPr>
                        <a:t>사용 환경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39836"/>
                  </a:ext>
                </a:extLst>
              </a:tr>
              <a:tr h="53762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WAR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파일 수동 배포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(Web Archive)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단순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표준화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수동 배포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자동화 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전통적 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0793"/>
                  </a:ext>
                </a:extLst>
              </a:tr>
              <a:tr h="94084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Eclipse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서버 실행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빠른 테스트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Eclipse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연동 쉬움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운영에 부적합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개발용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587387"/>
                  </a:ext>
                </a:extLst>
              </a:tr>
              <a:tr h="53762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CI/CD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자동 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자동화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협업 적합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초기 세팅 복잡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팀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운영 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932261"/>
                  </a:ext>
                </a:extLst>
              </a:tr>
              <a:tr h="9408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Spring Boot JAR</a:t>
                      </a:r>
                    </a:p>
                    <a:p>
                      <a:pPr algn="ctr"/>
                      <a:r>
                        <a:rPr lang="en-US" dirty="0">
                          <a:latin typeface="+mn-ea"/>
                          <a:ea typeface="+mn-ea"/>
                        </a:rPr>
                        <a:t>(Java </a:t>
                      </a:r>
                      <a:r>
                        <a:rPr lang="en-US" dirty="0" err="1">
                          <a:latin typeface="+mn-ea"/>
                          <a:ea typeface="+mn-ea"/>
                        </a:rPr>
                        <a:t>ARchive</a:t>
                      </a:r>
                      <a:r>
                        <a:rPr lang="en-US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독립 실행 가능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톰캣 내장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  <a:ea typeface="+mn-ea"/>
                        </a:rPr>
                        <a:t>Tomcat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커스터마이징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 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Spring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919489"/>
                  </a:ext>
                </a:extLst>
              </a:tr>
              <a:tr h="94084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ea"/>
                          <a:ea typeface="+mn-ea"/>
                        </a:rPr>
                        <a:t>Docker/K8s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이식성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확장성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클라우드 적합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설정 복잡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dirty="0">
                          <a:latin typeface="+mn-ea"/>
                          <a:ea typeface="+mn-ea"/>
                        </a:rPr>
                        <a:t>DevOps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61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166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B4B2F3-851C-4F72-BD54-B809E16E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10" y="1255124"/>
            <a:ext cx="5630061" cy="39534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C51FA-D59D-4441-9A1F-60B154539C44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Project name  Export  WAR file</a:t>
            </a:r>
          </a:p>
        </p:txBody>
      </p:sp>
    </p:spTree>
    <p:extLst>
      <p:ext uri="{BB962C8B-B14F-4D97-AF65-F5344CB8AC3E}">
        <p14:creationId xmlns:p14="http://schemas.microsoft.com/office/powerpoint/2010/main" val="2588598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C51FA-D59D-4441-9A1F-60B154539C44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소스 파일까지 함께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Export, Overwrite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도 함께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~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82C3C8-AE10-4FE7-84F8-3A2DDC49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4" y="1244397"/>
            <a:ext cx="5549823" cy="463196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37521D-51E1-4EF1-B163-4401F301FC63}"/>
              </a:ext>
            </a:extLst>
          </p:cNvPr>
          <p:cNvSpPr/>
          <p:nvPr/>
        </p:nvSpPr>
        <p:spPr>
          <a:xfrm>
            <a:off x="764221" y="4034118"/>
            <a:ext cx="1656250" cy="605118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45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C51FA-D59D-4441-9A1F-60B154539C44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저장 경로 설정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3D54AB-F855-490F-9093-69C4BD32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95" y="1255124"/>
            <a:ext cx="6206473" cy="44464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EE7BEB-C4BC-487A-8072-9943B2C2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67" y="2804226"/>
            <a:ext cx="4572638" cy="2829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B8C8DF-1034-4813-AE89-E664E9562DA5}"/>
              </a:ext>
            </a:extLst>
          </p:cNvPr>
          <p:cNvSpPr/>
          <p:nvPr/>
        </p:nvSpPr>
        <p:spPr>
          <a:xfrm>
            <a:off x="9383786" y="5029200"/>
            <a:ext cx="1629355" cy="349624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146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C51FA-D59D-4441-9A1F-60B154539C44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eclipse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DynamicWEB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을 삭제하고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Import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해보자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71710-A4EB-482F-BFB6-6C685176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3" y="1255124"/>
            <a:ext cx="6258798" cy="281026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DEE9BD-CC21-4CE2-9490-B8370F0D7501}"/>
              </a:ext>
            </a:extLst>
          </p:cNvPr>
          <p:cNvCxnSpPr>
            <a:cxnSpLocks/>
          </p:cNvCxnSpPr>
          <p:nvPr/>
        </p:nvCxnSpPr>
        <p:spPr>
          <a:xfrm flipH="1">
            <a:off x="4935071" y="1788459"/>
            <a:ext cx="2259105" cy="4975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A7BCC7-EE20-47C0-B60E-00B5BAC32C70}"/>
              </a:ext>
            </a:extLst>
          </p:cNvPr>
          <p:cNvSpPr txBox="1"/>
          <p:nvPr/>
        </p:nvSpPr>
        <p:spPr>
          <a:xfrm>
            <a:off x="7382435" y="1465293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하드디스크 원본 코드까지 </a:t>
            </a:r>
            <a:endParaRPr lang="en-US" altLang="ko-KR" dirty="0"/>
          </a:p>
          <a:p>
            <a:r>
              <a:rPr lang="ko-KR" altLang="en-US" dirty="0"/>
              <a:t>모두 삭제됨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F26FE63-784D-4DB0-8832-469709398714}"/>
              </a:ext>
            </a:extLst>
          </p:cNvPr>
          <p:cNvCxnSpPr>
            <a:cxnSpLocks/>
          </p:cNvCxnSpPr>
          <p:nvPr/>
        </p:nvCxnSpPr>
        <p:spPr>
          <a:xfrm flipH="1">
            <a:off x="5423649" y="3429000"/>
            <a:ext cx="345139" cy="2487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3808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57CFC-C1F2-4737-A665-B9A5954F73D3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Import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해보자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2C9A01-E73F-4F55-81FD-54773542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08" y="1295465"/>
            <a:ext cx="5315692" cy="50013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5951B01-E53D-4B4A-9112-DBFA01C6545B}"/>
              </a:ext>
            </a:extLst>
          </p:cNvPr>
          <p:cNvCxnSpPr>
            <a:cxnSpLocks/>
          </p:cNvCxnSpPr>
          <p:nvPr/>
        </p:nvCxnSpPr>
        <p:spPr>
          <a:xfrm flipH="1">
            <a:off x="945780" y="1976718"/>
            <a:ext cx="667867" cy="208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975450-99B6-4373-91C8-F6BAE9A48A7E}"/>
              </a:ext>
            </a:extLst>
          </p:cNvPr>
          <p:cNvSpPr txBox="1"/>
          <p:nvPr/>
        </p:nvSpPr>
        <p:spPr>
          <a:xfrm>
            <a:off x="1613647" y="1792052"/>
            <a:ext cx="275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A0DFB"/>
                </a:solidFill>
                <a:latin typeface="+mn-ea"/>
              </a:rPr>
              <a:t>마우스 </a:t>
            </a:r>
            <a:r>
              <a:rPr lang="ko-KR" altLang="en-US" dirty="0" err="1">
                <a:solidFill>
                  <a:srgbClr val="3A0DFB"/>
                </a:solidFill>
                <a:latin typeface="+mn-ea"/>
              </a:rPr>
              <a:t>우클릭</a:t>
            </a:r>
            <a:r>
              <a:rPr lang="ko-KR" altLang="en-US" dirty="0">
                <a:solidFill>
                  <a:srgbClr val="3A0DFB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A0DFB"/>
                </a:solidFill>
                <a:latin typeface="+mn-ea"/>
                <a:sym typeface="Wingdings" panose="05000000000000000000" pitchFamily="2" charset="2"/>
              </a:rPr>
              <a:t> Import</a:t>
            </a:r>
            <a:endParaRPr lang="ko-KR" altLang="en-US" dirty="0">
              <a:solidFill>
                <a:srgbClr val="3A0DFB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9C735C-AF15-4BD4-BF27-60A81385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74" y="1255124"/>
            <a:ext cx="3610479" cy="319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BC449D4-E3E8-4C8A-B502-7690CA6FB35B}"/>
              </a:ext>
            </a:extLst>
          </p:cNvPr>
          <p:cNvSpPr/>
          <p:nvPr/>
        </p:nvSpPr>
        <p:spPr>
          <a:xfrm>
            <a:off x="6417637" y="2460812"/>
            <a:ext cx="292445" cy="860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166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Web application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배포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war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파일로 배포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57CFC-C1F2-4737-A665-B9A5954F73D3}"/>
              </a:ext>
            </a:extLst>
          </p:cNvPr>
          <p:cNvSpPr txBox="1"/>
          <p:nvPr/>
        </p:nvSpPr>
        <p:spPr>
          <a:xfrm>
            <a:off x="276001" y="748796"/>
            <a:ext cx="971516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Tomcat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에 다시 등록을 해주어야 함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E6352-FA1C-4A5D-9B84-BD64E32B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92" y="1335806"/>
            <a:ext cx="8421275" cy="435353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B7616AC-D313-423F-A32D-6F82634F8AD8}"/>
              </a:ext>
            </a:extLst>
          </p:cNvPr>
          <p:cNvCxnSpPr>
            <a:cxnSpLocks/>
          </p:cNvCxnSpPr>
          <p:nvPr/>
        </p:nvCxnSpPr>
        <p:spPr>
          <a:xfrm flipV="1">
            <a:off x="1792944" y="3247465"/>
            <a:ext cx="1" cy="2651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AA3C69-7380-4918-A3F6-93B861921390}"/>
              </a:ext>
            </a:extLst>
          </p:cNvPr>
          <p:cNvSpPr txBox="1"/>
          <p:nvPr/>
        </p:nvSpPr>
        <p:spPr>
          <a:xfrm>
            <a:off x="1190522" y="3512572"/>
            <a:ext cx="18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A0DFB"/>
                </a:solidFill>
                <a:latin typeface="+mn-ea"/>
              </a:rPr>
              <a:t>마우스 </a:t>
            </a:r>
            <a:r>
              <a:rPr lang="ko-KR" altLang="en-US" sz="1600" dirty="0" err="1">
                <a:solidFill>
                  <a:srgbClr val="3A0DFB"/>
                </a:solidFill>
                <a:latin typeface="+mn-ea"/>
              </a:rPr>
              <a:t>우클릭</a:t>
            </a:r>
            <a:endParaRPr lang="en-US" altLang="ko-KR" sz="1600" dirty="0">
              <a:solidFill>
                <a:srgbClr val="3A0DFB"/>
              </a:solidFill>
              <a:latin typeface="+mn-ea"/>
            </a:endParaRPr>
          </a:p>
          <a:p>
            <a:pPr algn="ctr"/>
            <a:r>
              <a:rPr lang="en-US" altLang="ko-KR" sz="1600" dirty="0">
                <a:solidFill>
                  <a:srgbClr val="3A0DFB"/>
                </a:solidFill>
                <a:latin typeface="+mn-ea"/>
              </a:rPr>
              <a:t>Add and Remove</a:t>
            </a:r>
            <a:endParaRPr lang="ko-KR" altLang="en-US" sz="1600" dirty="0">
              <a:solidFill>
                <a:srgbClr val="3A0DFB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5E6416-1FE2-4DCF-86D4-5FAEBE33770A}"/>
              </a:ext>
            </a:extLst>
          </p:cNvPr>
          <p:cNvSpPr/>
          <p:nvPr/>
        </p:nvSpPr>
        <p:spPr>
          <a:xfrm>
            <a:off x="6801950" y="5219635"/>
            <a:ext cx="1037685" cy="302559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8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DC28-CEE0-7EEF-1E11-538AB7B35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CB7470-316F-1815-A835-D267F6AF2833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eclipse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MySQL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30799-1BB4-6126-DF50-0BB5C922EF8C}"/>
              </a:ext>
            </a:extLst>
          </p:cNvPr>
          <p:cNvSpPr txBox="1"/>
          <p:nvPr/>
        </p:nvSpPr>
        <p:spPr>
          <a:xfrm flipH="1">
            <a:off x="293368" y="885825"/>
            <a:ext cx="11346182" cy="2627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A0DFB"/>
                </a:solidFill>
              </a:rPr>
              <a:t>Database Connections 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마우스 </a:t>
            </a:r>
            <a:r>
              <a:rPr lang="ko-KR" altLang="en-US" dirty="0" err="1">
                <a:solidFill>
                  <a:srgbClr val="3A0DFB"/>
                </a:solidFill>
                <a:sym typeface="Wingdings" panose="05000000000000000000" pitchFamily="2" charset="2"/>
              </a:rPr>
              <a:t>우클릭</a:t>
            </a:r>
            <a:r>
              <a:rPr lang="ko-KR" altLang="en-US" dirty="0">
                <a:solidFill>
                  <a:srgbClr val="3A0DFB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3A0DFB"/>
                </a:solidFill>
                <a:sym typeface="Wingdings" panose="05000000000000000000" pitchFamily="2" charset="2"/>
              </a:rPr>
              <a:t> New   MySQL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ts val="2500"/>
              </a:lnSpc>
            </a:pPr>
            <a:br>
              <a:rPr lang="en-US" altLang="ko-KR" dirty="0"/>
            </a:b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DCC3A8-6974-697D-E437-63DD43DE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85" y="1421249"/>
            <a:ext cx="5324915" cy="2099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899879-3808-9E96-119C-88AF7FC97F6E}"/>
              </a:ext>
            </a:extLst>
          </p:cNvPr>
          <p:cNvSpPr/>
          <p:nvPr/>
        </p:nvSpPr>
        <p:spPr>
          <a:xfrm>
            <a:off x="838200" y="1562100"/>
            <a:ext cx="1352550" cy="238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797C6A-572A-2B3B-8D4A-E57FB1E8B99C}"/>
              </a:ext>
            </a:extLst>
          </p:cNvPr>
          <p:cNvSpPr/>
          <p:nvPr/>
        </p:nvSpPr>
        <p:spPr>
          <a:xfrm>
            <a:off x="2390775" y="3152775"/>
            <a:ext cx="733425" cy="180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5CE6F-646A-4B76-ADB2-B1D4B9FE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717" y="1421249"/>
            <a:ext cx="4182942" cy="489247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C062AD-9E54-4C4B-ABF7-8ECDD2EA71A9}"/>
              </a:ext>
            </a:extLst>
          </p:cNvPr>
          <p:cNvSpPr/>
          <p:nvPr/>
        </p:nvSpPr>
        <p:spPr>
          <a:xfrm>
            <a:off x="6424059" y="5244741"/>
            <a:ext cx="733425" cy="1809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A9ECEE-3E5F-4AED-BF81-4525ABDEB10E}"/>
              </a:ext>
            </a:extLst>
          </p:cNvPr>
          <p:cNvSpPr/>
          <p:nvPr/>
        </p:nvSpPr>
        <p:spPr>
          <a:xfrm>
            <a:off x="6607387" y="4048571"/>
            <a:ext cx="733425" cy="1809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664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-1"/>
            <a:ext cx="12192000" cy="39265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2"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회원 관리 </a:t>
            </a:r>
            <a:r>
              <a:rPr lang="en-US" altLang="ko-KR" sz="5400" b="1" dirty="0">
                <a:solidFill>
                  <a:schemeClr val="bg1"/>
                </a:solidFill>
                <a:latin typeface="+mn-ea"/>
              </a:rPr>
              <a:t>WEB</a:t>
            </a:r>
          </a:p>
          <a:p>
            <a:pPr marL="176212" algn="ctr"/>
            <a:endParaRPr lang="en-US" altLang="ko-KR" sz="5400" b="1" dirty="0">
              <a:solidFill>
                <a:schemeClr val="bg1"/>
              </a:solidFill>
              <a:latin typeface="+mn-ea"/>
            </a:endParaRPr>
          </a:p>
          <a:p>
            <a:pPr marL="176212" algn="ctr"/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Servlet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과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Model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로 만들기</a:t>
            </a:r>
          </a:p>
        </p:txBody>
      </p:sp>
    </p:spTree>
    <p:extLst>
      <p:ext uri="{BB962C8B-B14F-4D97-AF65-F5344CB8AC3E}">
        <p14:creationId xmlns:p14="http://schemas.microsoft.com/office/powerpoint/2010/main" val="30463978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MVC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구조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B9B986-CEEC-43A2-8BAA-5EB508928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9681"/>
              </p:ext>
            </p:extLst>
          </p:nvPr>
        </p:nvGraphicFramePr>
        <p:xfrm>
          <a:off x="663388" y="1115553"/>
          <a:ext cx="10515600" cy="28916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4177">
                  <a:extLst>
                    <a:ext uri="{9D8B030D-6E8A-4147-A177-3AD203B41FA5}">
                      <a16:colId xmlns:a16="http://schemas.microsoft.com/office/drawing/2014/main" val="1879683293"/>
                    </a:ext>
                  </a:extLst>
                </a:gridCol>
                <a:gridCol w="7131423">
                  <a:extLst>
                    <a:ext uri="{9D8B030D-6E8A-4147-A177-3AD203B41FA5}">
                      <a16:colId xmlns:a16="http://schemas.microsoft.com/office/drawing/2014/main" val="1524748047"/>
                    </a:ext>
                  </a:extLst>
                </a:gridCol>
              </a:tblGrid>
              <a:tr h="722917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구성 요소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역할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322154"/>
                  </a:ext>
                </a:extLst>
              </a:tr>
              <a:tr h="7229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및 비즈니스 로직 담당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DB, DAO, DTO)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163565"/>
                  </a:ext>
                </a:extLst>
              </a:tr>
              <a:tr h="7229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View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사용자에게 보여지는 화면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JSP, HTML)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191645"/>
                  </a:ext>
                </a:extLst>
              </a:tr>
              <a:tr h="7229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Controller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요청을 받아 처리하고 </a:t>
                      </a:r>
                      <a:r>
                        <a:rPr lang="en-US" altLang="ko-KR" dirty="0"/>
                        <a:t>Model</a:t>
                      </a:r>
                      <a:r>
                        <a:rPr lang="ko-KR" altLang="en-US" dirty="0"/>
                        <a:t>과 </a:t>
                      </a:r>
                      <a:r>
                        <a:rPr lang="en-US" altLang="ko-KR" dirty="0"/>
                        <a:t>View</a:t>
                      </a:r>
                      <a:r>
                        <a:rPr lang="ko-KR" altLang="en-US" dirty="0"/>
                        <a:t>를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10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842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6A8F-B18D-D859-56EF-BB6B96B0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9394-9A41-05B1-6A1F-E89FD14A38D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Controller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역할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D366CE7-D936-4552-A489-7EA300F7F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08" y="656492"/>
            <a:ext cx="6640344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분석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어떤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들어왔는지 확인</a:t>
            </a: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 파라미터 수집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비즈니스 로직 호출 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연동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요청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DB에서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 조회, 저장 등 작업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처리 결과를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View로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전달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JSP나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다른 화면으로 포워딩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request.setAttribute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View를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선택하고 이동 처리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4625" marR="0" lvl="0" indent="188913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RequestDispatcher.forward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또는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response.sendRedirect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5065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7D6C-A0C0-5241-F3C9-F92B17BBC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D9F559-6B0F-23BF-FC7C-F7FD7574BEE4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Model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87FA0-72FD-4D0B-1356-690B29EE3147}"/>
              </a:ext>
            </a:extLst>
          </p:cNvPr>
          <p:cNvSpPr txBox="1"/>
          <p:nvPr/>
        </p:nvSpPr>
        <p:spPr>
          <a:xfrm>
            <a:off x="276001" y="748796"/>
            <a:ext cx="9715164" cy="78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새로운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model package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만들기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   Java Resources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New  Package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kr.son.model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FD27B-CF6C-7D9C-91C6-8AC753DA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51" y="1626187"/>
            <a:ext cx="3572374" cy="18671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40001A-0FA9-586A-B8F2-ACB0E356BD2B}"/>
              </a:ext>
            </a:extLst>
          </p:cNvPr>
          <p:cNvSpPr txBox="1"/>
          <p:nvPr/>
        </p:nvSpPr>
        <p:spPr>
          <a:xfrm>
            <a:off x="4621161" y="1828800"/>
            <a:ext cx="451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폴더 구조가 </a:t>
            </a:r>
            <a:r>
              <a:rPr lang="en-US" altLang="ko-KR" sz="1600" dirty="0"/>
              <a:t>controller, model </a:t>
            </a:r>
            <a:r>
              <a:rPr lang="ko-KR" altLang="en-US" sz="1600" dirty="0"/>
              <a:t>구분되어 표시됨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버전에 따라 다름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471EC-933D-31A4-A5BA-D3E6EE4F3630}"/>
              </a:ext>
            </a:extLst>
          </p:cNvPr>
          <p:cNvSpPr txBox="1"/>
          <p:nvPr/>
        </p:nvSpPr>
        <p:spPr>
          <a:xfrm>
            <a:off x="276001" y="3664060"/>
            <a:ext cx="9715164" cy="78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새로운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db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package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만들기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  Java Resources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src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 New  Package 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kr.son.db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3DF4F7-70FE-85B4-33F0-E8B730E3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57" y="4618497"/>
            <a:ext cx="3534268" cy="20100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4C6E35-AEE3-4BF0-A52C-1B406E661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883" y="2267911"/>
            <a:ext cx="2987624" cy="20100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DF5102A-76B1-496E-866B-007F69AD5634}"/>
              </a:ext>
            </a:extLst>
          </p:cNvPr>
          <p:cNvCxnSpPr/>
          <p:nvPr/>
        </p:nvCxnSpPr>
        <p:spPr>
          <a:xfrm flipH="1">
            <a:off x="9134769" y="3068320"/>
            <a:ext cx="211936" cy="22352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E13CBE-2C5B-4938-AB17-AE4ECDF81E42}"/>
              </a:ext>
            </a:extLst>
          </p:cNvPr>
          <p:cNvCxnSpPr/>
          <p:nvPr/>
        </p:nvCxnSpPr>
        <p:spPr>
          <a:xfrm flipH="1">
            <a:off x="8853175" y="3521820"/>
            <a:ext cx="211936" cy="22352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9AB044-A94F-4341-BAF2-B0C58A21C13D}"/>
              </a:ext>
            </a:extLst>
          </p:cNvPr>
          <p:cNvCxnSpPr/>
          <p:nvPr/>
        </p:nvCxnSpPr>
        <p:spPr>
          <a:xfrm flipH="1">
            <a:off x="9065111" y="3698992"/>
            <a:ext cx="211936" cy="22352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7255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F4489-D31A-4C48-4C03-C3531F546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7F2AB5-4C35-9E18-1D33-56815A82564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View page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4ED57-D6B4-20E1-9D79-71A240A2A060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webapp  New  Folder  member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00320-B9CA-A40F-ACB1-3197DD7C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24" y="1256855"/>
            <a:ext cx="3038899" cy="40296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0139B1F-43B3-0860-8DF3-6CC171407BFD}"/>
              </a:ext>
            </a:extLst>
          </p:cNvPr>
          <p:cNvCxnSpPr/>
          <p:nvPr/>
        </p:nvCxnSpPr>
        <p:spPr>
          <a:xfrm flipH="1">
            <a:off x="1918601" y="4475644"/>
            <a:ext cx="37362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A6F98E-B973-4D2A-B136-F6DCF7D95F9B}"/>
              </a:ext>
            </a:extLst>
          </p:cNvPr>
          <p:cNvSpPr txBox="1"/>
          <p:nvPr/>
        </p:nvSpPr>
        <p:spPr>
          <a:xfrm>
            <a:off x="3810000" y="4378960"/>
            <a:ext cx="426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여기에 클라이언트에게 보여줄 </a:t>
            </a:r>
            <a:r>
              <a:rPr lang="en-US" altLang="ko-KR" sz="1400" dirty="0"/>
              <a:t>html,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를 저장함</a:t>
            </a:r>
          </a:p>
        </p:txBody>
      </p:sp>
    </p:spTree>
    <p:extLst>
      <p:ext uri="{BB962C8B-B14F-4D97-AF65-F5344CB8AC3E}">
        <p14:creationId xmlns:p14="http://schemas.microsoft.com/office/powerpoint/2010/main" val="4380267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9AC0-8D2E-B829-12A1-4E0E7D284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ECC5AFE-B86E-D19C-4E54-CD69A031523A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member.sql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C8267-633A-1045-2C31-7C23BD9379BD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지난번 수업 시간에 만든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member.sql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파일을 새로 만든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kr.son.db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로 복사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33190-81CF-7F26-C29D-3C1442E3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1" y="1256855"/>
            <a:ext cx="3505689" cy="21338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47F790-ADDE-BC86-A814-60AA99D5D407}"/>
              </a:ext>
            </a:extLst>
          </p:cNvPr>
          <p:cNvCxnSpPr/>
          <p:nvPr/>
        </p:nvCxnSpPr>
        <p:spPr>
          <a:xfrm flipH="1">
            <a:off x="2477729" y="3156155"/>
            <a:ext cx="37362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6ADF5D9-E3BB-D12D-52BC-F7668484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30" y="1256855"/>
            <a:ext cx="6725589" cy="27816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51930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3C86-B613-E36C-D75E-160D6480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EDBCD6-350A-29FD-C6BA-0B1E24A8206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member VO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파일 만들기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VO(Value Object) ?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5CE68-023C-21D0-DC4C-98DA3385B135}"/>
              </a:ext>
            </a:extLst>
          </p:cNvPr>
          <p:cNvSpPr txBox="1"/>
          <p:nvPr/>
        </p:nvSpPr>
        <p:spPr>
          <a:xfrm>
            <a:off x="276001" y="748796"/>
            <a:ext cx="9715164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VO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java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등 객체 지향 언어에서 주로 데이터를 담는 그릇 역할을 하는 클래스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데이터베이스의 테이블 한 행을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Java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객체로 표현한 클래스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DTO(Data Transfer Object)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라고도 함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SQL VO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파일이란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?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- DB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테이블과 </a:t>
            </a:r>
            <a:r>
              <a:rPr lang="ko-KR" altLang="en-US" sz="1600" dirty="0" err="1">
                <a:latin typeface="+mn-ea"/>
                <a:sym typeface="Wingdings" panose="05000000000000000000" pitchFamily="2" charset="2"/>
              </a:rPr>
              <a:t>매핑되는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Java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클래스를 만들겠다는 의미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- SQL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테이블의 구조를 기반으로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Java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클래스 파일을 생성하는 작업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이 클래스에는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DB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의 칼럼을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Field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로 매핑하며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</a:t>
            </a:r>
            <a:br>
              <a:rPr lang="en-US" altLang="ko-KR" sz="16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보통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getter/setter,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toString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생성자 등을 포함한다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 </a:t>
            </a:r>
          </a:p>
          <a:p>
            <a:pPr marL="180975" lvl="0" indent="-180975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Eclipse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SQL VO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파일을 만드는 목적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7C55B9-A25D-4FA1-B1F1-AABC0F815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46353"/>
              </p:ext>
            </p:extLst>
          </p:nvPr>
        </p:nvGraphicFramePr>
        <p:xfrm>
          <a:off x="573505" y="4294302"/>
          <a:ext cx="9715164" cy="19500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8096">
                  <a:extLst>
                    <a:ext uri="{9D8B030D-6E8A-4147-A177-3AD203B41FA5}">
                      <a16:colId xmlns:a16="http://schemas.microsoft.com/office/drawing/2014/main" val="3458345200"/>
                    </a:ext>
                  </a:extLst>
                </a:gridCol>
                <a:gridCol w="7177068">
                  <a:extLst>
                    <a:ext uri="{9D8B030D-6E8A-4147-A177-3AD203B41FA5}">
                      <a16:colId xmlns:a16="http://schemas.microsoft.com/office/drawing/2014/main" val="3011482236"/>
                    </a:ext>
                  </a:extLst>
                </a:gridCol>
              </a:tblGrid>
              <a:tr h="4875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목적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설명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44952"/>
                  </a:ext>
                </a:extLst>
              </a:tr>
              <a:tr h="48752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DB</a:t>
                      </a:r>
                      <a:r>
                        <a:rPr lang="ko-KR" altLang="en-US" sz="1600" b="0" dirty="0"/>
                        <a:t>와 </a:t>
                      </a:r>
                      <a:r>
                        <a:rPr lang="en-US" sz="1600" b="0" dirty="0"/>
                        <a:t>Java </a:t>
                      </a:r>
                      <a:r>
                        <a:rPr lang="ko-KR" altLang="en-US" sz="1600" b="0" dirty="0"/>
                        <a:t>연동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/>
                        <a:t>DB</a:t>
                      </a:r>
                      <a:r>
                        <a:rPr lang="ko-KR" altLang="en-US" sz="1600" b="0"/>
                        <a:t>에서 </a:t>
                      </a:r>
                      <a:r>
                        <a:rPr lang="en-US" altLang="ko-KR" sz="1600" b="0"/>
                        <a:t>select</a:t>
                      </a:r>
                      <a:r>
                        <a:rPr lang="ko-KR" altLang="en-US" sz="1600" b="0"/>
                        <a:t>한 결과를 </a:t>
                      </a:r>
                      <a:r>
                        <a:rPr lang="en-US" altLang="ko-KR" sz="1600" b="0"/>
                        <a:t>Java </a:t>
                      </a:r>
                      <a:r>
                        <a:rPr lang="ko-KR" altLang="en-US" sz="1600" b="0"/>
                        <a:t>객체로 담기 위해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363365"/>
                  </a:ext>
                </a:extLst>
              </a:tr>
              <a:tr h="487522"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ORM/MyBatis </a:t>
                      </a:r>
                      <a:r>
                        <a:rPr lang="ko-KR" altLang="en-US" sz="1600" b="0"/>
                        <a:t>연동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 err="1"/>
                        <a:t>MyBatis</a:t>
                      </a:r>
                      <a:r>
                        <a:rPr lang="en-US" altLang="ko-KR" sz="1600" b="0" dirty="0"/>
                        <a:t>, JPA </a:t>
                      </a:r>
                      <a:r>
                        <a:rPr lang="ko-KR" altLang="en-US" sz="1600" b="0" dirty="0"/>
                        <a:t>등 프레임워크에서 </a:t>
                      </a:r>
                      <a:r>
                        <a:rPr lang="en-US" altLang="ko-KR" sz="1600" b="0" dirty="0"/>
                        <a:t>SQL</a:t>
                      </a:r>
                      <a:r>
                        <a:rPr lang="ko-KR" altLang="en-US" sz="1600" b="0" dirty="0"/>
                        <a:t>과 객체 자동 매핑에 사용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853964"/>
                  </a:ext>
                </a:extLst>
              </a:tr>
              <a:tr h="4875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/>
                        <a:t>코드 자동 생성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/>
                        <a:t>SQL </a:t>
                      </a:r>
                      <a:r>
                        <a:rPr lang="ko-KR" altLang="en-US" sz="1600" b="0" dirty="0"/>
                        <a:t>테이블 구조를 기반으로 </a:t>
                      </a:r>
                      <a:r>
                        <a:rPr lang="en-US" altLang="ko-KR" sz="1600" b="0" dirty="0"/>
                        <a:t>VO </a:t>
                      </a:r>
                      <a:r>
                        <a:rPr lang="ko-KR" altLang="en-US" sz="1600" b="0" dirty="0"/>
                        <a:t>클래스를 자동 생성하거나 수작업 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85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8864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3C86-B613-E36C-D75E-160D6480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EDBCD6-350A-29FD-C6BA-0B1E24A8206D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member VO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파일 만들기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 VO(Value Object)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생성 예시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13EC6-B628-4F5A-905F-AE657135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4" y="1118518"/>
            <a:ext cx="2982069" cy="2046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F1BE1C-B75C-4C69-9CE1-942DC53B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6" y="0"/>
            <a:ext cx="5757334" cy="68580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CF3A01A-2EEA-41D6-8698-26147952469E}"/>
              </a:ext>
            </a:extLst>
          </p:cNvPr>
          <p:cNvSpPr/>
          <p:nvPr/>
        </p:nvSpPr>
        <p:spPr>
          <a:xfrm>
            <a:off x="4668700" y="2027321"/>
            <a:ext cx="110690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8237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1CBD3-06BE-D9A5-5314-74529097B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228376-6B92-C614-B692-543D90062FDF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member.sql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DB7AB-DEE4-D2F4-2A0A-07CA4DC31D62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지난번 수업 시간에 만든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member.sql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파일을 새로 만든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kr.son.db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로 이동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337109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26C8B-E573-5739-AC3A-F87821D2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7864BE-F75B-896E-2D07-88054075B75C}"/>
              </a:ext>
            </a:extLst>
          </p:cNvPr>
          <p:cNvSpPr/>
          <p:nvPr/>
        </p:nvSpPr>
        <p:spPr>
          <a:xfrm>
            <a:off x="0" y="0"/>
            <a:ext cx="12192000" cy="656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9112" indent="-342900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member.sql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417C5-CB39-D44F-E529-33B1A42D95BC}"/>
              </a:ext>
            </a:extLst>
          </p:cNvPr>
          <p:cNvSpPr txBox="1"/>
          <p:nvPr/>
        </p:nvSpPr>
        <p:spPr>
          <a:xfrm>
            <a:off x="276001" y="748796"/>
            <a:ext cx="9715164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지난번 수업 시간에 만든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member.sql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파일을 새로 만든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kr.son.db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로 이동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782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11130</TotalTime>
  <Words>4401</Words>
  <Application>Microsoft Office PowerPoint</Application>
  <PresentationFormat>와이드스크린</PresentationFormat>
  <Paragraphs>620</Paragraphs>
  <Slides>99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6" baseType="lpstr">
      <vt:lpstr>Arial Unicode MS</vt:lpstr>
      <vt:lpstr>맑은 고딕</vt:lpstr>
      <vt:lpstr>Arial</vt:lpstr>
      <vt:lpstr>Consolas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Dev DW</dc:creator>
  <cp:lastModifiedBy>Dev DW</cp:lastModifiedBy>
  <cp:revision>673</cp:revision>
  <dcterms:created xsi:type="dcterms:W3CDTF">2024-12-18T06:51:20Z</dcterms:created>
  <dcterms:modified xsi:type="dcterms:W3CDTF">2025-06-17T00:04:32Z</dcterms:modified>
</cp:coreProperties>
</file>